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04" r:id="rId4"/>
    <p:sldId id="275" r:id="rId5"/>
    <p:sldId id="276" r:id="rId6"/>
    <p:sldId id="281" r:id="rId7"/>
    <p:sldId id="259" r:id="rId8"/>
    <p:sldId id="261" r:id="rId9"/>
    <p:sldId id="264" r:id="rId10"/>
    <p:sldId id="262" r:id="rId11"/>
    <p:sldId id="265" r:id="rId12"/>
    <p:sldId id="266" r:id="rId13"/>
    <p:sldId id="267" r:id="rId14"/>
    <p:sldId id="257" r:id="rId15"/>
    <p:sldId id="270" r:id="rId16"/>
    <p:sldId id="258" r:id="rId17"/>
    <p:sldId id="260" r:id="rId18"/>
    <p:sldId id="263" r:id="rId19"/>
    <p:sldId id="269" r:id="rId20"/>
    <p:sldId id="277" r:id="rId21"/>
    <p:sldId id="278" r:id="rId22"/>
    <p:sldId id="289" r:id="rId23"/>
    <p:sldId id="279" r:id="rId24"/>
    <p:sldId id="290" r:id="rId25"/>
    <p:sldId id="293" r:id="rId26"/>
    <p:sldId id="292" r:id="rId27"/>
    <p:sldId id="291" r:id="rId28"/>
    <p:sldId id="294" r:id="rId29"/>
    <p:sldId id="280" r:id="rId30"/>
    <p:sldId id="282" r:id="rId31"/>
    <p:sldId id="283" r:id="rId32"/>
    <p:sldId id="295" r:id="rId33"/>
    <p:sldId id="296" r:id="rId34"/>
    <p:sldId id="297" r:id="rId35"/>
    <p:sldId id="272" r:id="rId36"/>
    <p:sldId id="271" r:id="rId37"/>
    <p:sldId id="273" r:id="rId38"/>
    <p:sldId id="274" r:id="rId39"/>
    <p:sldId id="298" r:id="rId40"/>
    <p:sldId id="288" r:id="rId41"/>
    <p:sldId id="287" r:id="rId42"/>
    <p:sldId id="284" r:id="rId43"/>
    <p:sldId id="285" r:id="rId44"/>
    <p:sldId id="286" r:id="rId45"/>
    <p:sldId id="302" r:id="rId46"/>
    <p:sldId id="303" r:id="rId47"/>
    <p:sldId id="300" r:id="rId48"/>
    <p:sldId id="301" r:id="rId49"/>
    <p:sldId id="299" r:id="rId50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\Downloads\RC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\Downloads\Despesa_Grupo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\Downloads\Despesa_Grup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\AppData\Local\Temp\Rar$DIa0.197\DivMobp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\Divggp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o\anpec_2016\pec_apresentaca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94203849518812E-2"/>
          <c:y val="2.8378891878358122E-2"/>
          <c:w val="0.81860301837270333"/>
          <c:h val="0.9075871602028116"/>
        </c:manualLayout>
      </c:layout>
      <c:lineChart>
        <c:grouping val="standard"/>
        <c:varyColors val="0"/>
        <c:ser>
          <c:idx val="0"/>
          <c:order val="0"/>
          <c:tx>
            <c:v>GP</c:v>
          </c:tx>
          <c:spPr>
            <a:ln w="38100"/>
          </c:spPr>
          <c:marker>
            <c:symbol val="none"/>
          </c:marker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Dados!$D$11:$W$11</c:f>
              <c:numCache>
                <c:formatCode>General</c:formatCode>
                <c:ptCount val="20"/>
                <c:pt idx="0">
                  <c:v>13.9</c:v>
                </c:pt>
                <c:pt idx="1">
                  <c:v>14.8</c:v>
                </c:pt>
                <c:pt idx="2">
                  <c:v>14.6</c:v>
                </c:pt>
                <c:pt idx="3">
                  <c:v>14.7</c:v>
                </c:pt>
                <c:pt idx="4">
                  <c:v>15.600000000000001</c:v>
                </c:pt>
                <c:pt idx="5">
                  <c:v>15.8</c:v>
                </c:pt>
                <c:pt idx="6">
                  <c:v>15.099999999999998</c:v>
                </c:pt>
                <c:pt idx="7">
                  <c:v>15.6</c:v>
                </c:pt>
                <c:pt idx="8">
                  <c:v>16.3</c:v>
                </c:pt>
                <c:pt idx="9">
                  <c:v>16.8</c:v>
                </c:pt>
                <c:pt idx="10">
                  <c:v>16.900000000000002</c:v>
                </c:pt>
                <c:pt idx="11">
                  <c:v>16.100000000000001</c:v>
                </c:pt>
                <c:pt idx="12">
                  <c:v>17.3</c:v>
                </c:pt>
                <c:pt idx="13">
                  <c:v>18.200000000000003</c:v>
                </c:pt>
                <c:pt idx="14">
                  <c:v>16.7</c:v>
                </c:pt>
                <c:pt idx="15">
                  <c:v>16.899999999999999</c:v>
                </c:pt>
                <c:pt idx="16">
                  <c:v>17.3</c:v>
                </c:pt>
                <c:pt idx="17">
                  <c:v>18.200000000000003</c:v>
                </c:pt>
                <c:pt idx="18">
                  <c:v>19.600000000000001</c:v>
                </c:pt>
                <c:pt idx="19">
                  <c:v>19.850000000000001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2C-4112-9924-B91C85DE9228}"/>
            </c:ext>
          </c:extLst>
        </c:ser>
        <c:ser>
          <c:idx val="1"/>
          <c:order val="1"/>
          <c:tx>
            <c:v>RL</c:v>
          </c:tx>
          <c:spPr>
            <a:ln w="38100"/>
          </c:spPr>
          <c:marker>
            <c:symbol val="none"/>
          </c:marker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Dados!$D$12:$W$12</c:f>
              <c:numCache>
                <c:formatCode>General</c:formatCode>
                <c:ptCount val="20"/>
                <c:pt idx="0">
                  <c:v>14.2</c:v>
                </c:pt>
                <c:pt idx="1">
                  <c:v>15.6</c:v>
                </c:pt>
                <c:pt idx="2">
                  <c:v>16.399999999999999</c:v>
                </c:pt>
                <c:pt idx="3">
                  <c:v>16.5</c:v>
                </c:pt>
                <c:pt idx="4">
                  <c:v>17.3</c:v>
                </c:pt>
                <c:pt idx="5">
                  <c:v>18</c:v>
                </c:pt>
                <c:pt idx="6">
                  <c:v>17.399999999999999</c:v>
                </c:pt>
                <c:pt idx="7">
                  <c:v>18.100000000000001</c:v>
                </c:pt>
                <c:pt idx="8">
                  <c:v>18.8</c:v>
                </c:pt>
                <c:pt idx="9">
                  <c:v>18.8</c:v>
                </c:pt>
                <c:pt idx="10">
                  <c:v>19</c:v>
                </c:pt>
                <c:pt idx="11">
                  <c:v>18.899999999999999</c:v>
                </c:pt>
                <c:pt idx="12">
                  <c:v>18.5</c:v>
                </c:pt>
                <c:pt idx="13">
                  <c:v>20.2</c:v>
                </c:pt>
                <c:pt idx="14">
                  <c:v>18.899999999999999</c:v>
                </c:pt>
                <c:pt idx="15">
                  <c:v>18.5</c:v>
                </c:pt>
                <c:pt idx="16">
                  <c:v>18.7</c:v>
                </c:pt>
                <c:pt idx="17">
                  <c:v>18</c:v>
                </c:pt>
                <c:pt idx="18">
                  <c:v>17.7</c:v>
                </c:pt>
                <c:pt idx="19">
                  <c:v>17.14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2C-4112-9924-B91C85DE9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61728"/>
        <c:axId val="32763264"/>
      </c:lineChart>
      <c:catAx>
        <c:axId val="327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63264"/>
        <c:crosses val="autoZero"/>
        <c:auto val="1"/>
        <c:lblAlgn val="ctr"/>
        <c:lblOffset val="100"/>
        <c:noMultiLvlLbl val="0"/>
      </c:catAx>
      <c:valAx>
        <c:axId val="32763264"/>
        <c:scaling>
          <c:orientation val="minMax"/>
          <c:min val="12"/>
        </c:scaling>
        <c:delete val="0"/>
        <c:axPos val="l"/>
        <c:numFmt formatCode="General" sourceLinked="1"/>
        <c:majorTickMark val="out"/>
        <c:minorTickMark val="none"/>
        <c:tickLblPos val="nextTo"/>
        <c:crossAx val="327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09809711286098"/>
          <c:y val="0.65171583189629489"/>
          <c:w val="0.16138407699037621"/>
          <c:h val="0.22366798214047071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Dados!$C$71</c:f>
              <c:strCache>
                <c:ptCount val="1"/>
                <c:pt idx="0">
                  <c:v>Despesas Discricionárias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Dados!$D$70:$W$70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Dados!$D$71:$W$71</c:f>
              <c:numCache>
                <c:formatCode>0%</c:formatCode>
                <c:ptCount val="20"/>
                <c:pt idx="0">
                  <c:v>0.25899280575539568</c:v>
                </c:pt>
                <c:pt idx="1">
                  <c:v>0.27027027027027023</c:v>
                </c:pt>
                <c:pt idx="2">
                  <c:v>0.24657534246575344</c:v>
                </c:pt>
                <c:pt idx="3">
                  <c:v>0.25170068027210885</c:v>
                </c:pt>
                <c:pt idx="4">
                  <c:v>0.26282051282051277</c:v>
                </c:pt>
                <c:pt idx="5">
                  <c:v>0.25949367088607589</c:v>
                </c:pt>
                <c:pt idx="6">
                  <c:v>0.19867549668874174</c:v>
                </c:pt>
                <c:pt idx="7">
                  <c:v>0.21153846153846154</c:v>
                </c:pt>
                <c:pt idx="8">
                  <c:v>0.21472392638036808</c:v>
                </c:pt>
                <c:pt idx="9">
                  <c:v>0.21428571428571427</c:v>
                </c:pt>
                <c:pt idx="10">
                  <c:v>0.21893491124260353</c:v>
                </c:pt>
                <c:pt idx="11">
                  <c:v>0.22981366459627328</c:v>
                </c:pt>
                <c:pt idx="12">
                  <c:v>0.23121387283236994</c:v>
                </c:pt>
                <c:pt idx="13">
                  <c:v>0.2857142857142857</c:v>
                </c:pt>
                <c:pt idx="14">
                  <c:v>0.24550898203592814</c:v>
                </c:pt>
                <c:pt idx="15">
                  <c:v>0.25443786982248523</c:v>
                </c:pt>
                <c:pt idx="16">
                  <c:v>0.24855491329479767</c:v>
                </c:pt>
                <c:pt idx="17">
                  <c:v>0.25824175824175821</c:v>
                </c:pt>
                <c:pt idx="18">
                  <c:v>0.21938775510204078</c:v>
                </c:pt>
                <c:pt idx="19">
                  <c:v>0.20302267002518892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3E-4581-8BAE-F52930DFAF21}"/>
            </c:ext>
          </c:extLst>
        </c:ser>
        <c:ser>
          <c:idx val="1"/>
          <c:order val="1"/>
          <c:tx>
            <c:strRef>
              <c:f>Dados!$C$72</c:f>
              <c:strCache>
                <c:ptCount val="1"/>
                <c:pt idx="0">
                  <c:v>Outras Despesas Obrigatórias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Dados!$D$70:$W$70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Dados!$D$72:$W$72</c:f>
              <c:numCache>
                <c:formatCode>0%</c:formatCode>
                <c:ptCount val="20"/>
                <c:pt idx="0">
                  <c:v>6.4748201438848921E-2</c:v>
                </c:pt>
                <c:pt idx="1">
                  <c:v>5.4054054054054057E-2</c:v>
                </c:pt>
                <c:pt idx="2">
                  <c:v>7.5342465753424667E-2</c:v>
                </c:pt>
                <c:pt idx="3">
                  <c:v>6.1224489795918373E-2</c:v>
                </c:pt>
                <c:pt idx="4">
                  <c:v>5.7692307692307689E-2</c:v>
                </c:pt>
                <c:pt idx="5">
                  <c:v>5.6962025316455694E-2</c:v>
                </c:pt>
                <c:pt idx="6">
                  <c:v>8.6092715231788089E-2</c:v>
                </c:pt>
                <c:pt idx="7">
                  <c:v>8.9743589743589744E-2</c:v>
                </c:pt>
                <c:pt idx="8">
                  <c:v>0.11042944785276074</c:v>
                </c:pt>
                <c:pt idx="9">
                  <c:v>0.11309523809523808</c:v>
                </c:pt>
                <c:pt idx="10">
                  <c:v>0.1242603550295858</c:v>
                </c:pt>
                <c:pt idx="11">
                  <c:v>0.11180124223602483</c:v>
                </c:pt>
                <c:pt idx="12">
                  <c:v>0.11560693641618497</c:v>
                </c:pt>
                <c:pt idx="13">
                  <c:v>0.11538461538461538</c:v>
                </c:pt>
                <c:pt idx="14">
                  <c:v>0.125748502994012</c:v>
                </c:pt>
                <c:pt idx="15">
                  <c:v>0.12426035502958581</c:v>
                </c:pt>
                <c:pt idx="16">
                  <c:v>0.13872832369942195</c:v>
                </c:pt>
                <c:pt idx="17">
                  <c:v>0.14835164835164835</c:v>
                </c:pt>
                <c:pt idx="18">
                  <c:v>0.19897959183673466</c:v>
                </c:pt>
                <c:pt idx="19">
                  <c:v>0.17833753148614609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3E-4581-8BAE-F52930DFAF21}"/>
            </c:ext>
          </c:extLst>
        </c:ser>
        <c:ser>
          <c:idx val="2"/>
          <c:order val="2"/>
          <c:tx>
            <c:strRef>
              <c:f>Dados!$C$73</c:f>
              <c:strCache>
                <c:ptCount val="1"/>
                <c:pt idx="0">
                  <c:v>Pessoal e Encargos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Dados!$D$70:$W$70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Dados!$D$73:$W$73</c:f>
              <c:numCache>
                <c:formatCode>0%</c:formatCode>
                <c:ptCount val="20"/>
                <c:pt idx="0">
                  <c:v>0.32374100719424459</c:v>
                </c:pt>
                <c:pt idx="1">
                  <c:v>0.31756756756756754</c:v>
                </c:pt>
                <c:pt idx="2">
                  <c:v>0.30821917808219179</c:v>
                </c:pt>
                <c:pt idx="3">
                  <c:v>0.31292517006802723</c:v>
                </c:pt>
                <c:pt idx="4">
                  <c:v>0.3141025641025641</c:v>
                </c:pt>
                <c:pt idx="5">
                  <c:v>0.310126582278481</c:v>
                </c:pt>
                <c:pt idx="6">
                  <c:v>0.30463576158940397</c:v>
                </c:pt>
                <c:pt idx="7">
                  <c:v>0.28846153846153849</c:v>
                </c:pt>
                <c:pt idx="8">
                  <c:v>0.26380368098159507</c:v>
                </c:pt>
                <c:pt idx="9">
                  <c:v>0.26190476190476192</c:v>
                </c:pt>
                <c:pt idx="10">
                  <c:v>0.25443786982248517</c:v>
                </c:pt>
                <c:pt idx="11">
                  <c:v>0.2608695652173913</c:v>
                </c:pt>
                <c:pt idx="12">
                  <c:v>0.26589595375722541</c:v>
                </c:pt>
                <c:pt idx="13">
                  <c:v>0.23626373626373623</c:v>
                </c:pt>
                <c:pt idx="14">
                  <c:v>0.24550898203592814</c:v>
                </c:pt>
                <c:pt idx="15">
                  <c:v>0.23076923076923078</c:v>
                </c:pt>
                <c:pt idx="16">
                  <c:v>0.22543352601156069</c:v>
                </c:pt>
                <c:pt idx="17">
                  <c:v>0.21428571428571425</c:v>
                </c:pt>
                <c:pt idx="18">
                  <c:v>0.2040816326530612</c:v>
                </c:pt>
                <c:pt idx="19">
                  <c:v>0.20957178841309823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3E-4581-8BAE-F52930DFAF21}"/>
            </c:ext>
          </c:extLst>
        </c:ser>
        <c:ser>
          <c:idx val="3"/>
          <c:order val="3"/>
          <c:tx>
            <c:strRef>
              <c:f>Dados!$C$74</c:f>
              <c:strCache>
                <c:ptCount val="1"/>
                <c:pt idx="0">
                  <c:v>Previdência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Dados!$D$70:$W$70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Dados!$D$74:$W$74</c:f>
              <c:numCache>
                <c:formatCode>0%</c:formatCode>
                <c:ptCount val="20"/>
                <c:pt idx="0">
                  <c:v>0.35251798561151082</c:v>
                </c:pt>
                <c:pt idx="1">
                  <c:v>0.35810810810810806</c:v>
                </c:pt>
                <c:pt idx="2">
                  <c:v>0.36986301369863017</c:v>
                </c:pt>
                <c:pt idx="3">
                  <c:v>0.37414965986394561</c:v>
                </c:pt>
                <c:pt idx="4">
                  <c:v>0.36538461538461536</c:v>
                </c:pt>
                <c:pt idx="5">
                  <c:v>0.37341772151898733</c:v>
                </c:pt>
                <c:pt idx="6">
                  <c:v>0.41059602649006627</c:v>
                </c:pt>
                <c:pt idx="7">
                  <c:v>0.4102564102564103</c:v>
                </c:pt>
                <c:pt idx="8">
                  <c:v>0.41104294478527609</c:v>
                </c:pt>
                <c:pt idx="9">
                  <c:v>0.4107142857142857</c:v>
                </c:pt>
                <c:pt idx="10">
                  <c:v>0.40236686390532539</c:v>
                </c:pt>
                <c:pt idx="11">
                  <c:v>0.39751552795031053</c:v>
                </c:pt>
                <c:pt idx="12">
                  <c:v>0.38728323699421963</c:v>
                </c:pt>
                <c:pt idx="13">
                  <c:v>0.36263736263736257</c:v>
                </c:pt>
                <c:pt idx="14">
                  <c:v>0.38323353293413176</c:v>
                </c:pt>
                <c:pt idx="15">
                  <c:v>0.39053254437869822</c:v>
                </c:pt>
                <c:pt idx="16">
                  <c:v>0.38728323699421963</c:v>
                </c:pt>
                <c:pt idx="17">
                  <c:v>0.37912087912087911</c:v>
                </c:pt>
                <c:pt idx="18">
                  <c:v>0.37755102040816324</c:v>
                </c:pt>
                <c:pt idx="19">
                  <c:v>0.4090680100755667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3E-4581-8BAE-F52930DFA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08352"/>
        <c:axId val="44309888"/>
      </c:lineChart>
      <c:catAx>
        <c:axId val="443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09888"/>
        <c:crosses val="autoZero"/>
        <c:auto val="1"/>
        <c:lblAlgn val="ctr"/>
        <c:lblOffset val="100"/>
        <c:noMultiLvlLbl val="0"/>
      </c:catAx>
      <c:valAx>
        <c:axId val="443098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430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21769152931296"/>
          <c:y val="0.49209409628759204"/>
          <c:w val="0.2250269436279943"/>
          <c:h val="0.38367362885485129"/>
        </c:manualLayout>
      </c:layout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Discricionárias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Dados!$E$16:$W$16</c:f>
              <c:numCache>
                <c:formatCode>0.00</c:formatCode>
                <c:ptCount val="19"/>
                <c:pt idx="0">
                  <c:v>0.11111111111111108</c:v>
                </c:pt>
                <c:pt idx="1">
                  <c:v>-9.9999999999999978E-2</c:v>
                </c:pt>
                <c:pt idx="2">
                  <c:v>2.7777777777777801E-2</c:v>
                </c:pt>
                <c:pt idx="3">
                  <c:v>0.10810810810810796</c:v>
                </c:pt>
                <c:pt idx="4">
                  <c:v>0</c:v>
                </c:pt>
                <c:pt idx="5">
                  <c:v>-0.26829268292682923</c:v>
                </c:pt>
                <c:pt idx="6">
                  <c:v>9.9999999999999936E-2</c:v>
                </c:pt>
                <c:pt idx="7">
                  <c:v>6.0606060606060663E-2</c:v>
                </c:pt>
                <c:pt idx="8">
                  <c:v>2.8571428571428598E-2</c:v>
                </c:pt>
                <c:pt idx="9">
                  <c:v>2.7777777777777801E-2</c:v>
                </c:pt>
                <c:pt idx="10">
                  <c:v>0</c:v>
                </c:pt>
                <c:pt idx="11">
                  <c:v>8.108108108108103E-2</c:v>
                </c:pt>
                <c:pt idx="12">
                  <c:v>0.30000000000000004</c:v>
                </c:pt>
                <c:pt idx="13">
                  <c:v>-0.21153846153846165</c:v>
                </c:pt>
                <c:pt idx="14">
                  <c:v>4.8780487804878099E-2</c:v>
                </c:pt>
                <c:pt idx="15">
                  <c:v>0</c:v>
                </c:pt>
                <c:pt idx="16">
                  <c:v>9.302325581395357E-2</c:v>
                </c:pt>
                <c:pt idx="17">
                  <c:v>-8.5106382978723472E-2</c:v>
                </c:pt>
                <c:pt idx="18">
                  <c:v>-6.2790697674418514E-2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0-474B-9187-4697F00F6999}"/>
            </c:ext>
          </c:extLst>
        </c:ser>
        <c:ser>
          <c:idx val="1"/>
          <c:order val="1"/>
          <c:tx>
            <c:v>Obrigatórias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Dados!$E$17:$W$17</c:f>
              <c:numCache>
                <c:formatCode>0.00</c:formatCode>
                <c:ptCount val="19"/>
                <c:pt idx="0">
                  <c:v>-0.11111111111111108</c:v>
                </c:pt>
                <c:pt idx="1">
                  <c:v>0.37500000000000006</c:v>
                </c:pt>
                <c:pt idx="2">
                  <c:v>-0.18181818181818185</c:v>
                </c:pt>
                <c:pt idx="3">
                  <c:v>0</c:v>
                </c:pt>
                <c:pt idx="4">
                  <c:v>0</c:v>
                </c:pt>
                <c:pt idx="5">
                  <c:v>0.44444444444444448</c:v>
                </c:pt>
                <c:pt idx="6">
                  <c:v>7.6923076923076816E-2</c:v>
                </c:pt>
                <c:pt idx="7">
                  <c:v>0.28571428571428581</c:v>
                </c:pt>
                <c:pt idx="8">
                  <c:v>5.5555555555555483E-2</c:v>
                </c:pt>
                <c:pt idx="9">
                  <c:v>0.10526315789473695</c:v>
                </c:pt>
                <c:pt idx="10">
                  <c:v>-0.14285714285714288</c:v>
                </c:pt>
                <c:pt idx="11">
                  <c:v>0.11111111111111108</c:v>
                </c:pt>
                <c:pt idx="12">
                  <c:v>5.0000000000000044E-2</c:v>
                </c:pt>
                <c:pt idx="13">
                  <c:v>0</c:v>
                </c:pt>
                <c:pt idx="14">
                  <c:v>0</c:v>
                </c:pt>
                <c:pt idx="15">
                  <c:v>0.14285714285714277</c:v>
                </c:pt>
                <c:pt idx="16">
                  <c:v>0.12500000000000011</c:v>
                </c:pt>
                <c:pt idx="17">
                  <c:v>0.44444444444444431</c:v>
                </c:pt>
                <c:pt idx="18">
                  <c:v>-9.2307692307692271E-2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0-474B-9187-4697F00F6999}"/>
            </c:ext>
          </c:extLst>
        </c:ser>
        <c:ser>
          <c:idx val="2"/>
          <c:order val="2"/>
          <c:tx>
            <c:v>Pessoal e Encargos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Dados!$E$18:$W$18</c:f>
              <c:numCache>
                <c:formatCode>0.00</c:formatCode>
                <c:ptCount val="19"/>
                <c:pt idx="0">
                  <c:v>4.4444444444444481E-2</c:v>
                </c:pt>
                <c:pt idx="1">
                  <c:v>-4.2553191489361736E-2</c:v>
                </c:pt>
                <c:pt idx="2">
                  <c:v>2.2222222222222143E-2</c:v>
                </c:pt>
                <c:pt idx="3">
                  <c:v>6.5217391304347991E-2</c:v>
                </c:pt>
                <c:pt idx="4">
                  <c:v>0</c:v>
                </c:pt>
                <c:pt idx="5">
                  <c:v>-6.1224489795918505E-2</c:v>
                </c:pt>
                <c:pt idx="6">
                  <c:v>-2.1739130434782532E-2</c:v>
                </c:pt>
                <c:pt idx="7">
                  <c:v>-4.4444444444444481E-2</c:v>
                </c:pt>
                <c:pt idx="8">
                  <c:v>2.3255813953488497E-2</c:v>
                </c:pt>
                <c:pt idx="9">
                  <c:v>-2.2727272727272846E-2</c:v>
                </c:pt>
                <c:pt idx="10">
                  <c:v>-2.3255813953488292E-2</c:v>
                </c:pt>
                <c:pt idx="11">
                  <c:v>9.5238095238095108E-2</c:v>
                </c:pt>
                <c:pt idx="12">
                  <c:v>-6.5217391304347797E-2</c:v>
                </c:pt>
                <c:pt idx="13">
                  <c:v>-4.6511627906976785E-2</c:v>
                </c:pt>
                <c:pt idx="14">
                  <c:v>-4.8780487804877988E-2</c:v>
                </c:pt>
                <c:pt idx="15">
                  <c:v>0</c:v>
                </c:pt>
                <c:pt idx="16">
                  <c:v>0</c:v>
                </c:pt>
                <c:pt idx="17">
                  <c:v>2.5641025641025664E-2</c:v>
                </c:pt>
                <c:pt idx="18">
                  <c:v>4.0000000000000036E-2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0-474B-9187-4697F00F6999}"/>
            </c:ext>
          </c:extLst>
        </c:ser>
        <c:ser>
          <c:idx val="3"/>
          <c:order val="3"/>
          <c:tx>
            <c:v>Previdência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Dados!$E$19:$W$19</c:f>
              <c:numCache>
                <c:formatCode>0.00</c:formatCode>
                <c:ptCount val="19"/>
                <c:pt idx="0">
                  <c:v>8.1632653061224372E-2</c:v>
                </c:pt>
                <c:pt idx="1">
                  <c:v>1.8867924528301987E-2</c:v>
                </c:pt>
                <c:pt idx="2">
                  <c:v>1.8518518518518452E-2</c:v>
                </c:pt>
                <c:pt idx="3">
                  <c:v>3.6363636363636397E-2</c:v>
                </c:pt>
                <c:pt idx="4">
                  <c:v>3.5087719298245647E-2</c:v>
                </c:pt>
                <c:pt idx="5">
                  <c:v>5.0847457627118613E-2</c:v>
                </c:pt>
                <c:pt idx="6">
                  <c:v>3.2258064516129059E-2</c:v>
                </c:pt>
                <c:pt idx="7">
                  <c:v>4.6874999999999972E-2</c:v>
                </c:pt>
                <c:pt idx="8">
                  <c:v>2.9850746268656744E-2</c:v>
                </c:pt>
                <c:pt idx="9">
                  <c:v>-1.4492753623188482E-2</c:v>
                </c:pt>
                <c:pt idx="10">
                  <c:v>-5.8823529411764629E-2</c:v>
                </c:pt>
                <c:pt idx="11">
                  <c:v>4.6874999999999972E-2</c:v>
                </c:pt>
                <c:pt idx="12">
                  <c:v>-1.4925373134328438E-2</c:v>
                </c:pt>
                <c:pt idx="13">
                  <c:v>-3.0303030303030196E-2</c:v>
                </c:pt>
                <c:pt idx="14">
                  <c:v>3.1249999999999889E-2</c:v>
                </c:pt>
                <c:pt idx="15">
                  <c:v>1.5151515151515233E-2</c:v>
                </c:pt>
                <c:pt idx="16">
                  <c:v>2.9850746268656744E-2</c:v>
                </c:pt>
                <c:pt idx="17">
                  <c:v>7.2463768115942032E-2</c:v>
                </c:pt>
                <c:pt idx="18">
                  <c:v>9.7297297297297136E-2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50-474B-9187-4697F00F6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53024"/>
        <c:axId val="44354560"/>
      </c:lineChart>
      <c:catAx>
        <c:axId val="443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54560"/>
        <c:crosses val="autoZero"/>
        <c:auto val="1"/>
        <c:lblAlgn val="ctr"/>
        <c:lblOffset val="100"/>
        <c:noMultiLvlLbl val="0"/>
      </c:catAx>
      <c:valAx>
        <c:axId val="4435456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435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9924540682416"/>
          <c:y val="0.59718941382327206"/>
          <c:w val="0.19988582677165354"/>
          <c:h val="0.37969524642752983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52537182852144E-2"/>
          <c:y val="3.0103109158730375E-2"/>
          <c:w val="0.75407502187226594"/>
          <c:h val="0.90197243021301599"/>
        </c:manualLayout>
      </c:layout>
      <c:lineChart>
        <c:grouping val="standard"/>
        <c:varyColors val="0"/>
        <c:ser>
          <c:idx val="0"/>
          <c:order val="0"/>
          <c:tx>
            <c:v>Benef.</c:v>
          </c:tx>
          <c:spPr>
            <a:ln w="38100"/>
          </c:spPr>
          <c:marker>
            <c:symbol val="none"/>
          </c:marker>
          <c:cat>
            <c:numRef>
              <c:f>Dados!$D$98:$W$98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Dados!$D$99:$W$99</c:f>
              <c:numCache>
                <c:formatCode>General</c:formatCode>
                <c:ptCount val="20"/>
                <c:pt idx="0">
                  <c:v>4.9400000000000004</c:v>
                </c:pt>
                <c:pt idx="1">
                  <c:v>5.33</c:v>
                </c:pt>
                <c:pt idx="2">
                  <c:v>5.38</c:v>
                </c:pt>
                <c:pt idx="3">
                  <c:v>5.49</c:v>
                </c:pt>
                <c:pt idx="4">
                  <c:v>5.73</c:v>
                </c:pt>
                <c:pt idx="5">
                  <c:v>5.91</c:v>
                </c:pt>
                <c:pt idx="6">
                  <c:v>6.24</c:v>
                </c:pt>
                <c:pt idx="7">
                  <c:v>6.42</c:v>
                </c:pt>
                <c:pt idx="8">
                  <c:v>6.73</c:v>
                </c:pt>
                <c:pt idx="9">
                  <c:v>6.87</c:v>
                </c:pt>
                <c:pt idx="10">
                  <c:v>6.81</c:v>
                </c:pt>
                <c:pt idx="11">
                  <c:v>6.42</c:v>
                </c:pt>
                <c:pt idx="12">
                  <c:v>6.75</c:v>
                </c:pt>
                <c:pt idx="13">
                  <c:v>6.56</c:v>
                </c:pt>
                <c:pt idx="14">
                  <c:v>6.43</c:v>
                </c:pt>
                <c:pt idx="15">
                  <c:v>6.59</c:v>
                </c:pt>
                <c:pt idx="16">
                  <c:v>6.72</c:v>
                </c:pt>
                <c:pt idx="17">
                  <c:v>6.93</c:v>
                </c:pt>
                <c:pt idx="18">
                  <c:v>7.39</c:v>
                </c:pt>
                <c:pt idx="19">
                  <c:v>8.1199999999999992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D8-4234-A753-227AB9BC3A29}"/>
            </c:ext>
          </c:extLst>
        </c:ser>
        <c:ser>
          <c:idx val="1"/>
          <c:order val="1"/>
          <c:tx>
            <c:v>Contr.</c:v>
          </c:tx>
          <c:spPr>
            <a:ln w="38100"/>
          </c:spPr>
          <c:marker>
            <c:symbol val="none"/>
          </c:marker>
          <c:cat>
            <c:numRef>
              <c:f>Dados!$D$98:$W$98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Dados!$D$100:$W$100</c:f>
              <c:numCache>
                <c:formatCode>General</c:formatCode>
                <c:ptCount val="20"/>
                <c:pt idx="0">
                  <c:v>4.6500000000000004</c:v>
                </c:pt>
                <c:pt idx="1">
                  <c:v>4.62</c:v>
                </c:pt>
                <c:pt idx="2">
                  <c:v>4.51</c:v>
                </c:pt>
                <c:pt idx="3">
                  <c:v>4.6500000000000004</c:v>
                </c:pt>
                <c:pt idx="4">
                  <c:v>4.75</c:v>
                </c:pt>
                <c:pt idx="5">
                  <c:v>4.7699999999999996</c:v>
                </c:pt>
                <c:pt idx="6">
                  <c:v>4.7</c:v>
                </c:pt>
                <c:pt idx="7">
                  <c:v>4.79</c:v>
                </c:pt>
                <c:pt idx="8">
                  <c:v>5</c:v>
                </c:pt>
                <c:pt idx="9">
                  <c:v>5.13</c:v>
                </c:pt>
                <c:pt idx="10">
                  <c:v>5.16</c:v>
                </c:pt>
                <c:pt idx="11">
                  <c:v>5.25</c:v>
                </c:pt>
                <c:pt idx="12">
                  <c:v>5.46</c:v>
                </c:pt>
                <c:pt idx="13">
                  <c:v>5.45</c:v>
                </c:pt>
                <c:pt idx="14">
                  <c:v>5.62</c:v>
                </c:pt>
                <c:pt idx="15">
                  <c:v>5.74</c:v>
                </c:pt>
                <c:pt idx="16">
                  <c:v>5.78</c:v>
                </c:pt>
                <c:pt idx="17">
                  <c:v>5.93</c:v>
                </c:pt>
                <c:pt idx="18">
                  <c:v>5.93</c:v>
                </c:pt>
                <c:pt idx="19">
                  <c:v>5.74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D8-4234-A753-227AB9BC3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36224"/>
        <c:axId val="41637760"/>
      </c:lineChart>
      <c:catAx>
        <c:axId val="416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41637760"/>
        <c:crosses val="autoZero"/>
        <c:auto val="1"/>
        <c:lblAlgn val="ctr"/>
        <c:lblOffset val="100"/>
        <c:noMultiLvlLbl val="0"/>
      </c:catAx>
      <c:valAx>
        <c:axId val="41637760"/>
        <c:scaling>
          <c:orientation val="minMax"/>
          <c:min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163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33191163604555"/>
          <c:y val="0.71257910469524643"/>
          <c:w val="0.20083377077865266"/>
          <c:h val="0.16743438320209975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Dados!$S$98:$W$98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Dados!$S$105:$W$105</c:f>
              <c:numCache>
                <c:formatCode>General</c:formatCode>
                <c:ptCount val="5"/>
                <c:pt idx="0">
                  <c:v>0.84999999999999964</c:v>
                </c:pt>
                <c:pt idx="1">
                  <c:v>0.9399999999999995</c:v>
                </c:pt>
                <c:pt idx="2">
                  <c:v>1</c:v>
                </c:pt>
                <c:pt idx="3">
                  <c:v>1.46</c:v>
                </c:pt>
                <c:pt idx="4">
                  <c:v>2.379999999999999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6B-421C-A98C-C1A0BB67B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46720"/>
        <c:axId val="41677184"/>
      </c:lineChart>
      <c:catAx>
        <c:axId val="4164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1677184"/>
        <c:crosses val="autoZero"/>
        <c:auto val="1"/>
        <c:lblAlgn val="ctr"/>
        <c:lblOffset val="100"/>
        <c:noMultiLvlLbl val="0"/>
      </c:catAx>
      <c:valAx>
        <c:axId val="4167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164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4925"/>
            </c:spPr>
            <c:trendlineType val="poly"/>
            <c:order val="2"/>
            <c:dispRSqr val="0"/>
            <c:dispEq val="0"/>
          </c:trendline>
          <c:cat>
            <c:numRef>
              <c:f>Dados!$S$98:$W$98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Dados!$S$105:$W$105</c:f>
              <c:numCache>
                <c:formatCode>General</c:formatCode>
                <c:ptCount val="5"/>
                <c:pt idx="0">
                  <c:v>0.84999999999999964</c:v>
                </c:pt>
                <c:pt idx="1">
                  <c:v>0.9399999999999995</c:v>
                </c:pt>
                <c:pt idx="2">
                  <c:v>1</c:v>
                </c:pt>
                <c:pt idx="3">
                  <c:v>1.46</c:v>
                </c:pt>
                <c:pt idx="4">
                  <c:v>2.379999999999999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36-4F20-BB32-A78DD585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80928"/>
        <c:axId val="44382464"/>
      </c:lineChart>
      <c:catAx>
        <c:axId val="4438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4382464"/>
        <c:crosses val="autoZero"/>
        <c:auto val="1"/>
        <c:lblAlgn val="ctr"/>
        <c:lblOffset val="100"/>
        <c:noMultiLvlLbl val="0"/>
      </c:catAx>
      <c:valAx>
        <c:axId val="44382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438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59645669291344E-2"/>
          <c:y val="4.0671173464829999E-2"/>
          <c:w val="0.78663046806649173"/>
          <c:h val="0.8650182683889871"/>
        </c:manualLayout>
      </c:layout>
      <c:lineChart>
        <c:grouping val="standard"/>
        <c:varyColors val="0"/>
        <c:ser>
          <c:idx val="0"/>
          <c:order val="0"/>
          <c:tx>
            <c:v>Pessoal</c:v>
          </c:tx>
          <c:spPr>
            <a:ln w="38100"/>
          </c:spPr>
          <c:marker>
            <c:symbol val="none"/>
          </c:marker>
          <c:cat>
            <c:numRef>
              <c:f>[RCL.xls]Plan1!$B$27:$N$27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[RCL.xls]Plan1!$B$33:$N$33</c:f>
              <c:numCache>
                <c:formatCode>0.00</c:formatCode>
                <c:ptCount val="13"/>
                <c:pt idx="0">
                  <c:v>1.05360002643731</c:v>
                </c:pt>
                <c:pt idx="1">
                  <c:v>0.92807759514970345</c:v>
                </c:pt>
                <c:pt idx="2">
                  <c:v>0.77860957018388655</c:v>
                </c:pt>
                <c:pt idx="3">
                  <c:v>0.59923444782318025</c:v>
                </c:pt>
                <c:pt idx="4">
                  <c:v>0.52775588345283575</c:v>
                </c:pt>
                <c:pt idx="5">
                  <c:v>0.4570203148678742</c:v>
                </c:pt>
                <c:pt idx="6">
                  <c:v>0.44939240233247735</c:v>
                </c:pt>
                <c:pt idx="7">
                  <c:v>0.41547246965474433</c:v>
                </c:pt>
                <c:pt idx="8">
                  <c:v>0.38455018314960659</c:v>
                </c:pt>
                <c:pt idx="9">
                  <c:v>0.42786209173997736</c:v>
                </c:pt>
                <c:pt idx="10">
                  <c:v>0.38921591215330298</c:v>
                </c:pt>
                <c:pt idx="11">
                  <c:v>0.34584226385993128</c:v>
                </c:pt>
                <c:pt idx="12">
                  <c:v>0.17694419777643214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30-4DBF-A5D7-76E3277B1971}"/>
            </c:ext>
          </c:extLst>
        </c:ser>
        <c:ser>
          <c:idx val="1"/>
          <c:order val="1"/>
          <c:tx>
            <c:v>Investimento</c:v>
          </c:tx>
          <c:spPr>
            <a:ln w="38100"/>
          </c:spPr>
          <c:marker>
            <c:symbol val="none"/>
          </c:marker>
          <c:cat>
            <c:numRef>
              <c:f>[RCL.xls]Plan1!$B$27:$N$27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[RCL.xls]Plan1!$B$34:$N$34</c:f>
              <c:numCache>
                <c:formatCode>0.00</c:formatCode>
                <c:ptCount val="13"/>
                <c:pt idx="0">
                  <c:v>0.18269719613010729</c:v>
                </c:pt>
                <c:pt idx="1">
                  <c:v>0.20675148759029477</c:v>
                </c:pt>
                <c:pt idx="2">
                  <c:v>0.10509061163085265</c:v>
                </c:pt>
                <c:pt idx="3">
                  <c:v>4.8956652663177065E-2</c:v>
                </c:pt>
                <c:pt idx="4">
                  <c:v>6.4122604565543279E-2</c:v>
                </c:pt>
                <c:pt idx="5">
                  <c:v>8.4157365944252466E-2</c:v>
                </c:pt>
                <c:pt idx="6">
                  <c:v>8.2260073935258082E-2</c:v>
                </c:pt>
                <c:pt idx="7">
                  <c:v>3.5623792534457237E-2</c:v>
                </c:pt>
                <c:pt idx="8">
                  <c:v>2.8233261346811363E-2</c:v>
                </c:pt>
                <c:pt idx="9">
                  <c:v>4.166528022057573E-2</c:v>
                </c:pt>
                <c:pt idx="10">
                  <c:v>5.4759486512022122E-2</c:v>
                </c:pt>
                <c:pt idx="11">
                  <c:v>3.2469312043060576E-2</c:v>
                </c:pt>
                <c:pt idx="12">
                  <c:v>1.3916411910245556E-2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30-4DBF-A5D7-76E3277B1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1808"/>
        <c:axId val="44473344"/>
      </c:lineChart>
      <c:catAx>
        <c:axId val="444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44473344"/>
        <c:crosses val="autoZero"/>
        <c:auto val="1"/>
        <c:lblAlgn val="ctr"/>
        <c:lblOffset val="100"/>
        <c:noMultiLvlLbl val="0"/>
      </c:catAx>
      <c:valAx>
        <c:axId val="4447334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444718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442012248468941"/>
          <c:y val="0.12142430157283833"/>
          <c:w val="0.19468766404199475"/>
          <c:h val="0.14262184881456469"/>
        </c:manualLayout>
      </c:layout>
      <c:overlay val="0"/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[Despesa_Grupo.xls]Plan1!$D$23:$T$23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[Despesa_Grupo.xls]Plan1!$D$24:$T$24</c:f>
              <c:numCache>
                <c:formatCode>General</c:formatCode>
                <c:ptCount val="17"/>
                <c:pt idx="0">
                  <c:v>0.14002266677381264</c:v>
                </c:pt>
                <c:pt idx="1">
                  <c:v>0.16927638873532014</c:v>
                </c:pt>
                <c:pt idx="2">
                  <c:v>0.17278760420626116</c:v>
                </c:pt>
                <c:pt idx="3">
                  <c:v>0.13486929317253338</c:v>
                </c:pt>
                <c:pt idx="4">
                  <c:v>0.17340280139123357</c:v>
                </c:pt>
                <c:pt idx="5">
                  <c:v>0.22277392393784137</c:v>
                </c:pt>
                <c:pt idx="6">
                  <c:v>0.13497215505074397</c:v>
                </c:pt>
                <c:pt idx="7">
                  <c:v>8.1698662086300819E-2</c:v>
                </c:pt>
                <c:pt idx="8">
                  <c:v>0.12150050160695888</c:v>
                </c:pt>
                <c:pt idx="9">
                  <c:v>0.1841435997622613</c:v>
                </c:pt>
                <c:pt idx="10">
                  <c:v>0.1841435997622613</c:v>
                </c:pt>
                <c:pt idx="11">
                  <c:v>8.5742847327671165E-2</c:v>
                </c:pt>
                <c:pt idx="12">
                  <c:v>7.3418925757805217E-2</c:v>
                </c:pt>
                <c:pt idx="13">
                  <c:v>9.7380162965913744E-2</c:v>
                </c:pt>
                <c:pt idx="14">
                  <c:v>0.14069179805386181</c:v>
                </c:pt>
                <c:pt idx="15">
                  <c:v>9.3884742948047828E-2</c:v>
                </c:pt>
                <c:pt idx="16">
                  <c:v>7.8648591392800879E-2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56-43DC-ABF5-C23A87C04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62816"/>
        <c:axId val="41764352"/>
      </c:lineChart>
      <c:catAx>
        <c:axId val="4176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1764352"/>
        <c:crosses val="autoZero"/>
        <c:auto val="1"/>
        <c:lblAlgn val="ctr"/>
        <c:lblOffset val="100"/>
        <c:noMultiLvlLbl val="0"/>
      </c:catAx>
      <c:valAx>
        <c:axId val="4176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76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[Despesa_Grupo.xls]Plan1!$D$23:$T$23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[Despesa_Grupo.xls]Plan1!$D$24:$T$24</c:f>
              <c:numCache>
                <c:formatCode>General</c:formatCode>
                <c:ptCount val="17"/>
                <c:pt idx="0">
                  <c:v>0.14002266677381264</c:v>
                </c:pt>
                <c:pt idx="1">
                  <c:v>0.16927638873532014</c:v>
                </c:pt>
                <c:pt idx="2">
                  <c:v>0.17278760420626116</c:v>
                </c:pt>
                <c:pt idx="3">
                  <c:v>0.13486929317253338</c:v>
                </c:pt>
                <c:pt idx="4">
                  <c:v>0.17340280139123357</c:v>
                </c:pt>
                <c:pt idx="5">
                  <c:v>0.22277392393784137</c:v>
                </c:pt>
                <c:pt idx="6">
                  <c:v>0.13497215505074397</c:v>
                </c:pt>
                <c:pt idx="7">
                  <c:v>8.1698662086300819E-2</c:v>
                </c:pt>
                <c:pt idx="8">
                  <c:v>0.12150050160695888</c:v>
                </c:pt>
                <c:pt idx="9">
                  <c:v>0.1841435997622613</c:v>
                </c:pt>
                <c:pt idx="10">
                  <c:v>0.1841435997622613</c:v>
                </c:pt>
                <c:pt idx="11">
                  <c:v>8.5742847327671165E-2</c:v>
                </c:pt>
                <c:pt idx="12">
                  <c:v>7.3418925757805217E-2</c:v>
                </c:pt>
                <c:pt idx="13">
                  <c:v>9.7380162965913744E-2</c:v>
                </c:pt>
                <c:pt idx="14">
                  <c:v>0.14069179805386181</c:v>
                </c:pt>
                <c:pt idx="15">
                  <c:v>9.3884742948047828E-2</c:v>
                </c:pt>
                <c:pt idx="16">
                  <c:v>7.8648591392800879E-2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22-41CC-BFCE-773C710D2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92256"/>
        <c:axId val="41793792"/>
      </c:lineChart>
      <c:catAx>
        <c:axId val="417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1793792"/>
        <c:crosses val="autoZero"/>
        <c:auto val="1"/>
        <c:lblAlgn val="ctr"/>
        <c:lblOffset val="100"/>
        <c:noMultiLvlLbl val="0"/>
      </c:catAx>
      <c:valAx>
        <c:axId val="4179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179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Dados!$D$13:$W$13</c:f>
              <c:numCache>
                <c:formatCode>General</c:formatCode>
                <c:ptCount val="20"/>
                <c:pt idx="0">
                  <c:v>0.29999999999999893</c:v>
                </c:pt>
                <c:pt idx="1">
                  <c:v>0.79999999999999893</c:v>
                </c:pt>
                <c:pt idx="2">
                  <c:v>1.7999999999999989</c:v>
                </c:pt>
                <c:pt idx="3">
                  <c:v>1.8000000000000007</c:v>
                </c:pt>
                <c:pt idx="4">
                  <c:v>1.6999999999999993</c:v>
                </c:pt>
                <c:pt idx="5">
                  <c:v>2.1999999999999993</c:v>
                </c:pt>
                <c:pt idx="6">
                  <c:v>2.3000000000000007</c:v>
                </c:pt>
                <c:pt idx="7">
                  <c:v>2.5000000000000018</c:v>
                </c:pt>
                <c:pt idx="8">
                  <c:v>2.5</c:v>
                </c:pt>
                <c:pt idx="9">
                  <c:v>2</c:v>
                </c:pt>
                <c:pt idx="10">
                  <c:v>2.0999999999999979</c:v>
                </c:pt>
                <c:pt idx="11">
                  <c:v>2.7999999999999972</c:v>
                </c:pt>
                <c:pt idx="12">
                  <c:v>1.1999999999999993</c:v>
                </c:pt>
                <c:pt idx="13">
                  <c:v>1.9999999999999964</c:v>
                </c:pt>
                <c:pt idx="14">
                  <c:v>2.1999999999999993</c:v>
                </c:pt>
                <c:pt idx="15">
                  <c:v>1.6000000000000014</c:v>
                </c:pt>
                <c:pt idx="16">
                  <c:v>1.3999999999999986</c:v>
                </c:pt>
                <c:pt idx="17">
                  <c:v>-0.20000000000000284</c:v>
                </c:pt>
                <c:pt idx="18">
                  <c:v>-1.9000000000000021</c:v>
                </c:pt>
                <c:pt idx="19">
                  <c:v>-2.7100000000000009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9-4B7F-A622-5C6EF963B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71040"/>
        <c:axId val="38872576"/>
      </c:lineChart>
      <c:catAx>
        <c:axId val="388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38872576"/>
        <c:crosses val="autoZero"/>
        <c:auto val="1"/>
        <c:lblAlgn val="ctr"/>
        <c:lblOffset val="100"/>
        <c:noMultiLvlLbl val="0"/>
      </c:catAx>
      <c:valAx>
        <c:axId val="38872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887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51900215101927E-2"/>
          <c:y val="2.8252405949256341E-2"/>
          <c:w val="0.91529767611579838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strRef>
              <c:f>Dados!$D$20</c:f>
              <c:strCache>
                <c:ptCount val="1"/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Dados!$E$20:$W$20</c:f>
              <c:numCache>
                <c:formatCode>0.00</c:formatCode>
                <c:ptCount val="19"/>
                <c:pt idx="0">
                  <c:v>0.3</c:v>
                </c:pt>
                <c:pt idx="1">
                  <c:v>0.9</c:v>
                </c:pt>
                <c:pt idx="2">
                  <c:v>4.9000000000000004</c:v>
                </c:pt>
                <c:pt idx="3">
                  <c:v>1.8</c:v>
                </c:pt>
                <c:pt idx="4">
                  <c:v>2.7</c:v>
                </c:pt>
                <c:pt idx="5">
                  <c:v>1.3</c:v>
                </c:pt>
                <c:pt idx="6">
                  <c:v>5.7</c:v>
                </c:pt>
                <c:pt idx="7">
                  <c:v>3.2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-0.2</c:v>
                </c:pt>
                <c:pt idx="12">
                  <c:v>7.6</c:v>
                </c:pt>
                <c:pt idx="13">
                  <c:v>3.9</c:v>
                </c:pt>
                <c:pt idx="14">
                  <c:v>1.8</c:v>
                </c:pt>
                <c:pt idx="15">
                  <c:v>2.7</c:v>
                </c:pt>
                <c:pt idx="16">
                  <c:v>0.1</c:v>
                </c:pt>
                <c:pt idx="17">
                  <c:v>-3.8</c:v>
                </c:pt>
                <c:pt idx="18">
                  <c:v>-3.4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98-4DF7-9ADB-39CD258EB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88960"/>
        <c:axId val="38890496"/>
      </c:lineChart>
      <c:catAx>
        <c:axId val="388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890496"/>
        <c:crosses val="autoZero"/>
        <c:auto val="1"/>
        <c:lblAlgn val="ctr"/>
        <c:lblOffset val="100"/>
        <c:noMultiLvlLbl val="0"/>
      </c:catAx>
      <c:valAx>
        <c:axId val="3889049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38888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RL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Dados!$E$14:$W$14</c:f>
              <c:numCache>
                <c:formatCode>0.00</c:formatCode>
                <c:ptCount val="19"/>
                <c:pt idx="0">
                  <c:v>9.8591549295774683E-2</c:v>
                </c:pt>
                <c:pt idx="1">
                  <c:v>5.1282051282051218E-2</c:v>
                </c:pt>
                <c:pt idx="2">
                  <c:v>6.097560975609843E-3</c:v>
                </c:pt>
                <c:pt idx="3">
                  <c:v>4.8484848484848526E-2</c:v>
                </c:pt>
                <c:pt idx="4">
                  <c:v>4.0462427745664699E-2</c:v>
                </c:pt>
                <c:pt idx="5">
                  <c:v>-3.3333333333333409E-2</c:v>
                </c:pt>
                <c:pt idx="6">
                  <c:v>4.022988505747143E-2</c:v>
                </c:pt>
                <c:pt idx="7">
                  <c:v>3.8674033149171227E-2</c:v>
                </c:pt>
                <c:pt idx="8">
                  <c:v>0</c:v>
                </c:pt>
                <c:pt idx="9">
                  <c:v>1.0638297872340387E-2</c:v>
                </c:pt>
                <c:pt idx="10">
                  <c:v>-5.2631578947369166E-3</c:v>
                </c:pt>
                <c:pt idx="11">
                  <c:v>-2.116402116402109E-2</c:v>
                </c:pt>
                <c:pt idx="12">
                  <c:v>9.1891891891891855E-2</c:v>
                </c:pt>
                <c:pt idx="13">
                  <c:v>-6.43564356435644E-2</c:v>
                </c:pt>
                <c:pt idx="14">
                  <c:v>-2.116402116402109E-2</c:v>
                </c:pt>
                <c:pt idx="15">
                  <c:v>1.0810810810810773E-2</c:v>
                </c:pt>
                <c:pt idx="16">
                  <c:v>-3.7433155080213866E-2</c:v>
                </c:pt>
                <c:pt idx="17">
                  <c:v>-1.6666666666666705E-2</c:v>
                </c:pt>
                <c:pt idx="18">
                  <c:v>-3.1638418079095974E-2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2D-4F19-958F-98526B563F0E}"/>
            </c:ext>
          </c:extLst>
        </c:ser>
        <c:ser>
          <c:idx val="1"/>
          <c:order val="1"/>
          <c:tx>
            <c:v>GP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Dados!$E$15:$W$15</c:f>
              <c:numCache>
                <c:formatCode>0.00</c:formatCode>
                <c:ptCount val="19"/>
                <c:pt idx="0">
                  <c:v>6.4748201438848949E-2</c:v>
                </c:pt>
                <c:pt idx="1">
                  <c:v>-1.3513513513513585E-2</c:v>
                </c:pt>
                <c:pt idx="2">
                  <c:v>6.8493150684931269E-3</c:v>
                </c:pt>
                <c:pt idx="3">
                  <c:v>6.1224489795918519E-2</c:v>
                </c:pt>
                <c:pt idx="4">
                  <c:v>1.2820512820512773E-2</c:v>
                </c:pt>
                <c:pt idx="5">
                  <c:v>-4.4303797468354611E-2</c:v>
                </c:pt>
                <c:pt idx="6">
                  <c:v>3.3112582781457074E-2</c:v>
                </c:pt>
                <c:pt idx="7">
                  <c:v>4.4871794871794941E-2</c:v>
                </c:pt>
                <c:pt idx="8">
                  <c:v>3.0674846625766871E-2</c:v>
                </c:pt>
                <c:pt idx="9">
                  <c:v>5.9523809523810371E-3</c:v>
                </c:pt>
                <c:pt idx="10">
                  <c:v>-4.7337278106508909E-2</c:v>
                </c:pt>
                <c:pt idx="11">
                  <c:v>7.4534161490683176E-2</c:v>
                </c:pt>
                <c:pt idx="12">
                  <c:v>5.2023121387283357E-2</c:v>
                </c:pt>
                <c:pt idx="13">
                  <c:v>-8.2417582417582597E-2</c:v>
                </c:pt>
                <c:pt idx="14">
                  <c:v>1.1976047904191574E-2</c:v>
                </c:pt>
                <c:pt idx="15">
                  <c:v>2.3668639053254566E-2</c:v>
                </c:pt>
                <c:pt idx="16">
                  <c:v>5.2023121387283357E-2</c:v>
                </c:pt>
                <c:pt idx="17">
                  <c:v>7.692307692307683E-2</c:v>
                </c:pt>
                <c:pt idx="18">
                  <c:v>1.2755102040816325E-2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2D-4F19-958F-98526B563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37120"/>
        <c:axId val="40838656"/>
      </c:lineChart>
      <c:catAx>
        <c:axId val="4083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38656"/>
        <c:crosses val="autoZero"/>
        <c:auto val="1"/>
        <c:lblAlgn val="ctr"/>
        <c:lblOffset val="100"/>
        <c:noMultiLvlLbl val="0"/>
      </c:catAx>
      <c:valAx>
        <c:axId val="40838656"/>
        <c:scaling>
          <c:orientation val="minMax"/>
        </c:scaling>
        <c:delete val="0"/>
        <c:axPos val="l"/>
        <c:numFmt formatCode="0.00%" sourceLinked="0"/>
        <c:majorTickMark val="out"/>
        <c:minorTickMark val="none"/>
        <c:tickLblPos val="nextTo"/>
        <c:crossAx val="4083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98036495779284"/>
          <c:y val="0.74722522538955038"/>
          <c:w val="0.12715469279744132"/>
          <c:h val="0.20839434092729331"/>
        </c:manualLayout>
      </c:layout>
      <c:overlay val="0"/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42875496814905E-2"/>
          <c:y val="2.7728003549134111E-2"/>
          <c:w val="0.84051923015302166"/>
          <c:h val="0.94454399290173174"/>
        </c:manualLayout>
      </c:layout>
      <c:lineChart>
        <c:grouping val="standard"/>
        <c:varyColors val="0"/>
        <c:ser>
          <c:idx val="0"/>
          <c:order val="0"/>
          <c:tx>
            <c:v>PIB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Dados!$E$20:$W$20</c:f>
              <c:numCache>
                <c:formatCode>0.00</c:formatCode>
                <c:ptCount val="19"/>
                <c:pt idx="0">
                  <c:v>0.3</c:v>
                </c:pt>
                <c:pt idx="1">
                  <c:v>0.9</c:v>
                </c:pt>
                <c:pt idx="2">
                  <c:v>4.9000000000000004</c:v>
                </c:pt>
                <c:pt idx="3">
                  <c:v>1.8</c:v>
                </c:pt>
                <c:pt idx="4">
                  <c:v>2.7</c:v>
                </c:pt>
                <c:pt idx="5">
                  <c:v>1.3</c:v>
                </c:pt>
                <c:pt idx="6">
                  <c:v>5.7</c:v>
                </c:pt>
                <c:pt idx="7">
                  <c:v>3.2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-0.2</c:v>
                </c:pt>
                <c:pt idx="12">
                  <c:v>7.6</c:v>
                </c:pt>
                <c:pt idx="13">
                  <c:v>3.9</c:v>
                </c:pt>
                <c:pt idx="14">
                  <c:v>1.8</c:v>
                </c:pt>
                <c:pt idx="15">
                  <c:v>2.7</c:v>
                </c:pt>
                <c:pt idx="16">
                  <c:v>0.1</c:v>
                </c:pt>
                <c:pt idx="17">
                  <c:v>-3.8</c:v>
                </c:pt>
                <c:pt idx="18">
                  <c:v>-3.4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AB-4E3A-A0B7-81D648A19B2F}"/>
            </c:ext>
          </c:extLst>
        </c:ser>
        <c:ser>
          <c:idx val="1"/>
          <c:order val="1"/>
          <c:tx>
            <c:v>Saldo Primário</c:v>
          </c:tx>
          <c:spPr>
            <a:ln w="38100"/>
          </c:spPr>
          <c:marker>
            <c:symbol val="none"/>
          </c:marker>
          <c:cat>
            <c:numRef>
              <c:f>Dados!$E$6:$W$6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Dados!$E$21:$W$21</c:f>
              <c:numCache>
                <c:formatCode>0.00</c:formatCode>
                <c:ptCount val="19"/>
                <c:pt idx="0">
                  <c:v>0.79999999999999893</c:v>
                </c:pt>
                <c:pt idx="1">
                  <c:v>1.7999999999999989</c:v>
                </c:pt>
                <c:pt idx="2">
                  <c:v>1.8000000000000007</c:v>
                </c:pt>
                <c:pt idx="3">
                  <c:v>1.6999999999999993</c:v>
                </c:pt>
                <c:pt idx="4">
                  <c:v>2.1999999999999993</c:v>
                </c:pt>
                <c:pt idx="5">
                  <c:v>2.3000000000000007</c:v>
                </c:pt>
                <c:pt idx="6">
                  <c:v>2.5000000000000018</c:v>
                </c:pt>
                <c:pt idx="7">
                  <c:v>2.5</c:v>
                </c:pt>
                <c:pt idx="8">
                  <c:v>2</c:v>
                </c:pt>
                <c:pt idx="9">
                  <c:v>2.0999999999999979</c:v>
                </c:pt>
                <c:pt idx="10">
                  <c:v>2.7999999999999972</c:v>
                </c:pt>
                <c:pt idx="11">
                  <c:v>1.1999999999999993</c:v>
                </c:pt>
                <c:pt idx="12">
                  <c:v>1.9999999999999964</c:v>
                </c:pt>
                <c:pt idx="13">
                  <c:v>2.1999999999999993</c:v>
                </c:pt>
                <c:pt idx="14">
                  <c:v>1.6000000000000014</c:v>
                </c:pt>
                <c:pt idx="15">
                  <c:v>1.3999999999999986</c:v>
                </c:pt>
                <c:pt idx="16">
                  <c:v>-0.20000000000000284</c:v>
                </c:pt>
                <c:pt idx="17">
                  <c:v>-1.9000000000000021</c:v>
                </c:pt>
                <c:pt idx="18">
                  <c:v>-2.7100000000000009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AB-4E3A-A0B7-81D648A19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56960"/>
        <c:axId val="40871040"/>
      </c:lineChart>
      <c:catAx>
        <c:axId val="408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71040"/>
        <c:crosses val="autoZero"/>
        <c:auto val="1"/>
        <c:lblAlgn val="ctr"/>
        <c:lblOffset val="100"/>
        <c:noMultiLvlLbl val="0"/>
      </c:catAx>
      <c:valAx>
        <c:axId val="4087104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4085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49254139244774"/>
          <c:y val="0.84297949943295936"/>
          <c:w val="0.18345190107741699"/>
          <c:h val="0.15456766570565811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28253475042077E-2"/>
          <c:y val="5.0925925925925923E-2"/>
          <c:w val="0.84058660828831377"/>
          <c:h val="0.84687408865558467"/>
        </c:manualLayout>
      </c:layout>
      <c:lineChart>
        <c:grouping val="standard"/>
        <c:varyColors val="0"/>
        <c:ser>
          <c:idx val="0"/>
          <c:order val="0"/>
          <c:tx>
            <c:v>Selic</c:v>
          </c:tx>
          <c:spPr>
            <a:ln w="44450"/>
          </c:spPr>
          <c:marker>
            <c:symbol val="none"/>
          </c:marker>
          <c:cat>
            <c:strRef>
              <c:f>Plan2!$P$11:$P$247</c:f>
              <c:strCache>
                <c:ptCount val="237"/>
                <c:pt idx="12">
                  <c:v>1997</c:v>
                </c:pt>
                <c:pt idx="24">
                  <c:v>1998</c:v>
                </c:pt>
                <c:pt idx="36">
                  <c:v>1999</c:v>
                </c:pt>
                <c:pt idx="48">
                  <c:v>2000</c:v>
                </c:pt>
                <c:pt idx="60">
                  <c:v>2001</c:v>
                </c:pt>
                <c:pt idx="72">
                  <c:v>2002</c:v>
                </c:pt>
                <c:pt idx="84">
                  <c:v>2003</c:v>
                </c:pt>
                <c:pt idx="96">
                  <c:v>2004</c:v>
                </c:pt>
                <c:pt idx="108">
                  <c:v>2005</c:v>
                </c:pt>
                <c:pt idx="120">
                  <c:v>2006</c:v>
                </c:pt>
                <c:pt idx="132">
                  <c:v>2007</c:v>
                </c:pt>
                <c:pt idx="144">
                  <c:v>2008</c:v>
                </c:pt>
                <c:pt idx="156">
                  <c:v>2009</c:v>
                </c:pt>
                <c:pt idx="168">
                  <c:v>2010</c:v>
                </c:pt>
                <c:pt idx="180">
                  <c:v>2011</c:v>
                </c:pt>
                <c:pt idx="192">
                  <c:v>2012</c:v>
                </c:pt>
                <c:pt idx="204">
                  <c:v>2013</c:v>
                </c:pt>
                <c:pt idx="216">
                  <c:v>2014</c:v>
                </c:pt>
                <c:pt idx="219">
                  <c:v>2015 Mar</c:v>
                </c:pt>
                <c:pt idx="228">
                  <c:v>2015</c:v>
                </c:pt>
                <c:pt idx="236">
                  <c:v>2016 Ago</c:v>
                </c:pt>
              </c:strCache>
            </c:strRef>
          </c:cat>
          <c:val>
            <c:numRef>
              <c:f>Plan2!$R$12:$R$247</c:f>
              <c:numCache>
                <c:formatCode>0.0_)</c:formatCode>
                <c:ptCount val="236"/>
                <c:pt idx="0">
                  <c:v>19.350216297322426</c:v>
                </c:pt>
                <c:pt idx="1">
                  <c:v>18.782776208384039</c:v>
                </c:pt>
                <c:pt idx="2">
                  <c:v>19.097813068974201</c:v>
                </c:pt>
                <c:pt idx="3">
                  <c:v>19.844944596009579</c:v>
                </c:pt>
                <c:pt idx="4">
                  <c:v>19.264390066927977</c:v>
                </c:pt>
                <c:pt idx="5">
                  <c:v>19.662035460324205</c:v>
                </c:pt>
                <c:pt idx="6">
                  <c:v>19.537717067221799</c:v>
                </c:pt>
                <c:pt idx="7">
                  <c:v>19.196021722241603</c:v>
                </c:pt>
                <c:pt idx="8">
                  <c:v>18.822832952565356</c:v>
                </c:pt>
                <c:pt idx="9">
                  <c:v>19.621705219396997</c:v>
                </c:pt>
                <c:pt idx="10">
                  <c:v>19.907631320673222</c:v>
                </c:pt>
                <c:pt idx="11">
                  <c:v>35.134090799324106</c:v>
                </c:pt>
                <c:pt idx="12">
                  <c:v>35.424583790087382</c:v>
                </c:pt>
                <c:pt idx="13">
                  <c:v>31.152477428779484</c:v>
                </c:pt>
                <c:pt idx="14">
                  <c:v>27.309887120597399</c:v>
                </c:pt>
                <c:pt idx="15">
                  <c:v>23.539509606612473</c:v>
                </c:pt>
                <c:pt idx="16">
                  <c:v>20.407092466685757</c:v>
                </c:pt>
                <c:pt idx="17">
                  <c:v>41.903819043675604</c:v>
                </c:pt>
                <c:pt idx="18">
                  <c:v>51.965793110365809</c:v>
                </c:pt>
                <c:pt idx="19">
                  <c:v>60.862360849513394</c:v>
                </c:pt>
                <c:pt idx="20">
                  <c:v>63.934250479613922</c:v>
                </c:pt>
                <c:pt idx="21">
                  <c:v>60.9374963367719</c:v>
                </c:pt>
                <c:pt idx="22">
                  <c:v>62.633587141038326</c:v>
                </c:pt>
                <c:pt idx="23">
                  <c:v>70.634775575754134</c:v>
                </c:pt>
                <c:pt idx="24">
                  <c:v>57.846615630967968</c:v>
                </c:pt>
                <c:pt idx="25">
                  <c:v>55.072651507316728</c:v>
                </c:pt>
                <c:pt idx="26">
                  <c:v>63.084136357369566</c:v>
                </c:pt>
                <c:pt idx="27">
                  <c:v>64.103527306174328</c:v>
                </c:pt>
                <c:pt idx="28">
                  <c:v>63.430694488196195</c:v>
                </c:pt>
                <c:pt idx="29">
                  <c:v>62.016173458316423</c:v>
                </c:pt>
                <c:pt idx="30">
                  <c:v>60.339691186969461</c:v>
                </c:pt>
                <c:pt idx="31">
                  <c:v>57.592942511512611</c:v>
                </c:pt>
                <c:pt idx="32">
                  <c:v>58.61121985977065</c:v>
                </c:pt>
                <c:pt idx="33">
                  <c:v>57.97538161435233</c:v>
                </c:pt>
                <c:pt idx="34">
                  <c:v>58.873247925766428</c:v>
                </c:pt>
                <c:pt idx="35">
                  <c:v>61.070953088191501</c:v>
                </c:pt>
                <c:pt idx="36">
                  <c:v>58.602315341546237</c:v>
                </c:pt>
                <c:pt idx="37">
                  <c:v>58.845425387423425</c:v>
                </c:pt>
                <c:pt idx="38">
                  <c:v>57.83509294467617</c:v>
                </c:pt>
                <c:pt idx="39">
                  <c:v>53.970943597757582</c:v>
                </c:pt>
                <c:pt idx="40">
                  <c:v>54.543896325254181</c:v>
                </c:pt>
                <c:pt idx="41">
                  <c:v>54.203050133040009</c:v>
                </c:pt>
                <c:pt idx="42">
                  <c:v>54.072161814756946</c:v>
                </c:pt>
                <c:pt idx="43">
                  <c:v>52.78226139564913</c:v>
                </c:pt>
                <c:pt idx="44">
                  <c:v>52.623769196044165</c:v>
                </c:pt>
                <c:pt idx="45">
                  <c:v>51.597502620235858</c:v>
                </c:pt>
                <c:pt idx="46">
                  <c:v>51.762508828474353</c:v>
                </c:pt>
                <c:pt idx="47">
                  <c:v>52.656195146941243</c:v>
                </c:pt>
                <c:pt idx="48">
                  <c:v>50.278915427944796</c:v>
                </c:pt>
                <c:pt idx="49">
                  <c:v>50.641850424446645</c:v>
                </c:pt>
                <c:pt idx="50">
                  <c:v>49.920868166668207</c:v>
                </c:pt>
                <c:pt idx="51">
                  <c:v>51.08408973367424</c:v>
                </c:pt>
                <c:pt idx="52">
                  <c:v>49.405036848163803</c:v>
                </c:pt>
                <c:pt idx="53">
                  <c:v>51.07934097867917</c:v>
                </c:pt>
                <c:pt idx="54">
                  <c:v>51.255468007073567</c:v>
                </c:pt>
                <c:pt idx="55">
                  <c:v>50.985510565945027</c:v>
                </c:pt>
                <c:pt idx="56">
                  <c:v>50.712588927521175</c:v>
                </c:pt>
                <c:pt idx="57">
                  <c:v>50.174845941597681</c:v>
                </c:pt>
                <c:pt idx="58">
                  <c:v>52.189103555016267</c:v>
                </c:pt>
                <c:pt idx="59">
                  <c:v>54.417735871656824</c:v>
                </c:pt>
                <c:pt idx="60">
                  <c:v>53.450305696344479</c:v>
                </c:pt>
                <c:pt idx="61">
                  <c:v>53.18230140689554</c:v>
                </c:pt>
                <c:pt idx="62">
                  <c:v>51.013051415304666</c:v>
                </c:pt>
                <c:pt idx="63">
                  <c:v>49.65390013860943</c:v>
                </c:pt>
                <c:pt idx="64">
                  <c:v>48.237076639143311</c:v>
                </c:pt>
                <c:pt idx="65">
                  <c:v>45.588462206709742</c:v>
                </c:pt>
                <c:pt idx="66">
                  <c:v>42.885837450410222</c:v>
                </c:pt>
                <c:pt idx="67">
                  <c:v>42.448905485078761</c:v>
                </c:pt>
                <c:pt idx="68">
                  <c:v>38.32607493981795</c:v>
                </c:pt>
                <c:pt idx="69">
                  <c:v>39.45180265944893</c:v>
                </c:pt>
                <c:pt idx="70">
                  <c:v>39.761153319116609</c:v>
                </c:pt>
                <c:pt idx="71">
                  <c:v>41.89868081109632</c:v>
                </c:pt>
                <c:pt idx="72">
                  <c:v>41.920675409612073</c:v>
                </c:pt>
                <c:pt idx="73">
                  <c:v>41.623345517271936</c:v>
                </c:pt>
                <c:pt idx="74">
                  <c:v>43.177114566858009</c:v>
                </c:pt>
                <c:pt idx="75">
                  <c:v>48.487882042838173</c:v>
                </c:pt>
                <c:pt idx="76">
                  <c:v>47.483059247095596</c:v>
                </c:pt>
                <c:pt idx="77">
                  <c:v>48.145464676962305</c:v>
                </c:pt>
                <c:pt idx="78">
                  <c:v>47.776584883055882</c:v>
                </c:pt>
                <c:pt idx="79">
                  <c:v>46.489642530661925</c:v>
                </c:pt>
                <c:pt idx="80">
                  <c:v>46.156057200194198</c:v>
                </c:pt>
                <c:pt idx="81">
                  <c:v>47.503753315971828</c:v>
                </c:pt>
                <c:pt idx="82">
                  <c:v>46.724121291682131</c:v>
                </c:pt>
                <c:pt idx="83">
                  <c:v>46.566839805760978</c:v>
                </c:pt>
                <c:pt idx="84">
                  <c:v>46.318756835862757</c:v>
                </c:pt>
                <c:pt idx="85">
                  <c:v>47.262476936646827</c:v>
                </c:pt>
                <c:pt idx="86">
                  <c:v>47.418516651436136</c:v>
                </c:pt>
                <c:pt idx="87">
                  <c:v>48.587517146871726</c:v>
                </c:pt>
                <c:pt idx="88">
                  <c:v>45.490939778836221</c:v>
                </c:pt>
                <c:pt idx="89">
                  <c:v>45.907953860977216</c:v>
                </c:pt>
                <c:pt idx="90">
                  <c:v>48.723391389830908</c:v>
                </c:pt>
                <c:pt idx="91">
                  <c:v>47.969692547432629</c:v>
                </c:pt>
                <c:pt idx="92">
                  <c:v>48.383768878546242</c:v>
                </c:pt>
                <c:pt idx="93">
                  <c:v>49.486632365434311</c:v>
                </c:pt>
                <c:pt idx="94">
                  <c:v>49.591261315974123</c:v>
                </c:pt>
                <c:pt idx="95">
                  <c:v>49.52293622291365</c:v>
                </c:pt>
                <c:pt idx="96">
                  <c:v>52.386345395885236</c:v>
                </c:pt>
                <c:pt idx="97">
                  <c:v>53.12108532809966</c:v>
                </c:pt>
                <c:pt idx="98">
                  <c:v>54.133527728211639</c:v>
                </c:pt>
                <c:pt idx="99">
                  <c:v>55.612350284226117</c:v>
                </c:pt>
                <c:pt idx="100">
                  <c:v>54.929923368584923</c:v>
                </c:pt>
                <c:pt idx="101">
                  <c:v>54.512875971479161</c:v>
                </c:pt>
                <c:pt idx="102">
                  <c:v>55.141494045186455</c:v>
                </c:pt>
                <c:pt idx="103">
                  <c:v>53.265274456611223</c:v>
                </c:pt>
                <c:pt idx="104">
                  <c:v>51.948771996385382</c:v>
                </c:pt>
                <c:pt idx="105">
                  <c:v>52.697782607304354</c:v>
                </c:pt>
                <c:pt idx="106">
                  <c:v>51.181113209883868</c:v>
                </c:pt>
                <c:pt idx="107">
                  <c:v>52.069069780860723</c:v>
                </c:pt>
                <c:pt idx="108">
                  <c:v>49.687982219827184</c:v>
                </c:pt>
                <c:pt idx="109">
                  <c:v>49.029687342133506</c:v>
                </c:pt>
                <c:pt idx="110">
                  <c:v>47.396407554066997</c:v>
                </c:pt>
                <c:pt idx="111">
                  <c:v>46.618548518491309</c:v>
                </c:pt>
                <c:pt idx="112">
                  <c:v>44.345751113578942</c:v>
                </c:pt>
                <c:pt idx="113">
                  <c:v>43.2467945908788</c:v>
                </c:pt>
                <c:pt idx="114">
                  <c:v>42.872363081176893</c:v>
                </c:pt>
                <c:pt idx="115">
                  <c:v>42.87640229897584</c:v>
                </c:pt>
                <c:pt idx="116">
                  <c:v>41.928122765549688</c:v>
                </c:pt>
                <c:pt idx="117">
                  <c:v>40.648958754528579</c:v>
                </c:pt>
                <c:pt idx="118">
                  <c:v>38.777617148726492</c:v>
                </c:pt>
                <c:pt idx="119">
                  <c:v>38.133561286401438</c:v>
                </c:pt>
                <c:pt idx="120">
                  <c:v>37.82000385101847</c:v>
                </c:pt>
                <c:pt idx="121">
                  <c:v>37.461503462661625</c:v>
                </c:pt>
                <c:pt idx="122">
                  <c:v>35.459529459264559</c:v>
                </c:pt>
                <c:pt idx="123">
                  <c:v>35.959061796026631</c:v>
                </c:pt>
                <c:pt idx="124">
                  <c:v>35.112807502796713</c:v>
                </c:pt>
                <c:pt idx="125">
                  <c:v>33.438604020449532</c:v>
                </c:pt>
                <c:pt idx="126">
                  <c:v>33.463738409314367</c:v>
                </c:pt>
                <c:pt idx="127">
                  <c:v>33.704005366662905</c:v>
                </c:pt>
                <c:pt idx="128">
                  <c:v>32.741754876880002</c:v>
                </c:pt>
                <c:pt idx="129">
                  <c:v>33.36234302562206</c:v>
                </c:pt>
                <c:pt idx="130">
                  <c:v>33.290659060236024</c:v>
                </c:pt>
                <c:pt idx="131">
                  <c:v>32.259839317200075</c:v>
                </c:pt>
                <c:pt idx="132">
                  <c:v>31.955420753626939</c:v>
                </c:pt>
                <c:pt idx="133">
                  <c:v>32.294058653763685</c:v>
                </c:pt>
                <c:pt idx="134">
                  <c:v>31.369639634580114</c:v>
                </c:pt>
                <c:pt idx="135">
                  <c:v>31.955605223253063</c:v>
                </c:pt>
                <c:pt idx="136">
                  <c:v>32.481452200768004</c:v>
                </c:pt>
                <c:pt idx="137">
                  <c:v>31.445331584777094</c:v>
                </c:pt>
                <c:pt idx="138">
                  <c:v>31.757985116994647</c:v>
                </c:pt>
                <c:pt idx="139">
                  <c:v>32.432719308640294</c:v>
                </c:pt>
                <c:pt idx="140">
                  <c:v>31.695083068196801</c:v>
                </c:pt>
                <c:pt idx="141">
                  <c:v>28.914057504889463</c:v>
                </c:pt>
                <c:pt idx="142">
                  <c:v>28.384138972306083</c:v>
                </c:pt>
                <c:pt idx="143">
                  <c:v>27.175559373793647</c:v>
                </c:pt>
                <c:pt idx="144">
                  <c:v>27.596107264117297</c:v>
                </c:pt>
                <c:pt idx="145">
                  <c:v>28.184511211188877</c:v>
                </c:pt>
                <c:pt idx="146">
                  <c:v>27.210297796510218</c:v>
                </c:pt>
                <c:pt idx="147">
                  <c:v>28.643023183021487</c:v>
                </c:pt>
                <c:pt idx="148">
                  <c:v>30.141892152737025</c:v>
                </c:pt>
                <c:pt idx="149">
                  <c:v>29.194568876154385</c:v>
                </c:pt>
                <c:pt idx="150">
                  <c:v>30.572344817448823</c:v>
                </c:pt>
                <c:pt idx="151">
                  <c:v>30.319450772532125</c:v>
                </c:pt>
                <c:pt idx="152">
                  <c:v>28.165573675014361</c:v>
                </c:pt>
                <c:pt idx="153">
                  <c:v>28.100570074569458</c:v>
                </c:pt>
                <c:pt idx="154">
                  <c:v>28.376730091096512</c:v>
                </c:pt>
                <c:pt idx="155">
                  <c:v>27.390183953600612</c:v>
                </c:pt>
                <c:pt idx="156">
                  <c:v>27.740059680145091</c:v>
                </c:pt>
                <c:pt idx="157">
                  <c:v>28.157400655203979</c:v>
                </c:pt>
                <c:pt idx="158">
                  <c:v>27.723906786855984</c:v>
                </c:pt>
                <c:pt idx="159">
                  <c:v>29.36404595647879</c:v>
                </c:pt>
                <c:pt idx="160">
                  <c:v>29.383652595493842</c:v>
                </c:pt>
                <c:pt idx="161">
                  <c:v>27.264201698918168</c:v>
                </c:pt>
                <c:pt idx="162">
                  <c:v>27.414778394065088</c:v>
                </c:pt>
                <c:pt idx="163">
                  <c:v>27.744035853579589</c:v>
                </c:pt>
                <c:pt idx="164">
                  <c:v>26.285840899474973</c:v>
                </c:pt>
                <c:pt idx="165">
                  <c:v>26.651064504500056</c:v>
                </c:pt>
                <c:pt idx="166">
                  <c:v>26.710078085859411</c:v>
                </c:pt>
                <c:pt idx="167">
                  <c:v>28.000677810710567</c:v>
                </c:pt>
                <c:pt idx="168">
                  <c:v>28.096811053712152</c:v>
                </c:pt>
                <c:pt idx="169">
                  <c:v>28.66485605560964</c:v>
                </c:pt>
                <c:pt idx="170">
                  <c:v>27.848773558772997</c:v>
                </c:pt>
                <c:pt idx="171">
                  <c:v>28.032141141314405</c:v>
                </c:pt>
                <c:pt idx="172">
                  <c:v>28.359137470859459</c:v>
                </c:pt>
                <c:pt idx="173">
                  <c:v>27.295398108618407</c:v>
                </c:pt>
                <c:pt idx="174">
                  <c:v>27.376760580844326</c:v>
                </c:pt>
                <c:pt idx="175">
                  <c:v>27.591758444378513</c:v>
                </c:pt>
                <c:pt idx="176">
                  <c:v>27.441621795720984</c:v>
                </c:pt>
                <c:pt idx="177">
                  <c:v>27.083702970559749</c:v>
                </c:pt>
                <c:pt idx="178">
                  <c:v>27.002966179469347</c:v>
                </c:pt>
                <c:pt idx="179">
                  <c:v>26.334065753527554</c:v>
                </c:pt>
                <c:pt idx="180">
                  <c:v>25.990349391564717</c:v>
                </c:pt>
                <c:pt idx="181">
                  <c:v>22.868660742942392</c:v>
                </c:pt>
                <c:pt idx="182">
                  <c:v>21.604774441929845</c:v>
                </c:pt>
                <c:pt idx="183">
                  <c:v>21.386772720233687</c:v>
                </c:pt>
                <c:pt idx="184">
                  <c:v>21.009828414993184</c:v>
                </c:pt>
                <c:pt idx="185">
                  <c:v>19.080622801014723</c:v>
                </c:pt>
                <c:pt idx="186">
                  <c:v>18.338062374362675</c:v>
                </c:pt>
                <c:pt idx="187">
                  <c:v>18.735596829747873</c:v>
                </c:pt>
                <c:pt idx="188">
                  <c:v>18.061987628484744</c:v>
                </c:pt>
                <c:pt idx="189">
                  <c:v>18.301171344656598</c:v>
                </c:pt>
                <c:pt idx="190">
                  <c:v>17.529246204968029</c:v>
                </c:pt>
                <c:pt idx="191">
                  <c:v>17.428417486955382</c:v>
                </c:pt>
                <c:pt idx="192">
                  <c:v>17.344928508148989</c:v>
                </c:pt>
                <c:pt idx="193">
                  <c:v>17.678453941411671</c:v>
                </c:pt>
                <c:pt idx="194">
                  <c:v>15.587042327972354</c:v>
                </c:pt>
                <c:pt idx="195">
                  <c:v>15.756180679659321</c:v>
                </c:pt>
                <c:pt idx="196">
                  <c:v>15.987785379165494</c:v>
                </c:pt>
                <c:pt idx="197">
                  <c:v>14.774698489199489</c:v>
                </c:pt>
                <c:pt idx="198">
                  <c:v>14.358544271843479</c:v>
                </c:pt>
                <c:pt idx="199">
                  <c:v>13.218680272516892</c:v>
                </c:pt>
                <c:pt idx="200">
                  <c:v>10.598019403378741</c:v>
                </c:pt>
                <c:pt idx="201">
                  <c:v>9.736842102537091</c:v>
                </c:pt>
                <c:pt idx="202">
                  <c:v>9.2343418678966653</c:v>
                </c:pt>
                <c:pt idx="203">
                  <c:v>8.6587094459293255</c:v>
                </c:pt>
                <c:pt idx="204">
                  <c:v>8.1569912488282306</c:v>
                </c:pt>
                <c:pt idx="205">
                  <c:v>8.5333412026424433</c:v>
                </c:pt>
                <c:pt idx="206">
                  <c:v>6.8209987441813462</c:v>
                </c:pt>
                <c:pt idx="207">
                  <c:v>7.1720925040484858</c:v>
                </c:pt>
                <c:pt idx="208">
                  <c:v>7.3814641052363417</c:v>
                </c:pt>
                <c:pt idx="209">
                  <c:v>7.8008763068426443</c:v>
                </c:pt>
                <c:pt idx="210">
                  <c:v>7.5840502434028174</c:v>
                </c:pt>
                <c:pt idx="211">
                  <c:v>7.8132322539364765</c:v>
                </c:pt>
                <c:pt idx="212">
                  <c:v>5.33325069979416</c:v>
                </c:pt>
                <c:pt idx="213">
                  <c:v>5.0270819738801533</c:v>
                </c:pt>
                <c:pt idx="214">
                  <c:v>4.4603074551781123</c:v>
                </c:pt>
                <c:pt idx="215">
                  <c:v>4.4914237600527427</c:v>
                </c:pt>
                <c:pt idx="216">
                  <c:v>4.3309728326878867</c:v>
                </c:pt>
                <c:pt idx="217">
                  <c:v>4.4103028273069196</c:v>
                </c:pt>
                <c:pt idx="218">
                  <c:v>3.1296233420153072</c:v>
                </c:pt>
                <c:pt idx="219">
                  <c:v>4.4380817744826278</c:v>
                </c:pt>
                <c:pt idx="220">
                  <c:v>4.2933529663837451</c:v>
                </c:pt>
                <c:pt idx="221">
                  <c:v>5.3145521241564149</c:v>
                </c:pt>
                <c:pt idx="222">
                  <c:v>4.7301709207484803</c:v>
                </c:pt>
                <c:pt idx="223">
                  <c:v>5.3580585971767407</c:v>
                </c:pt>
                <c:pt idx="224">
                  <c:v>4.9571237172127907</c:v>
                </c:pt>
                <c:pt idx="225">
                  <c:v>5.4457126451847202</c:v>
                </c:pt>
                <c:pt idx="226">
                  <c:v>5.1276910076007418</c:v>
                </c:pt>
                <c:pt idx="227">
                  <c:v>5.6258970072570511</c:v>
                </c:pt>
                <c:pt idx="228">
                  <c:v>6.8934868469743282</c:v>
                </c:pt>
                <c:pt idx="229">
                  <c:v>7.4458442882372129</c:v>
                </c:pt>
                <c:pt idx="230">
                  <c:v>9.3579343209257129</c:v>
                </c:pt>
                <c:pt idx="231">
                  <c:v>13.175210155323896</c:v>
                </c:pt>
                <c:pt idx="232">
                  <c:v>13.687244388228176</c:v>
                </c:pt>
                <c:pt idx="233">
                  <c:v>14.59985773546069</c:v>
                </c:pt>
                <c:pt idx="234">
                  <c:v>15.368375962804691</c:v>
                </c:pt>
                <c:pt idx="235">
                  <c:v>16.755302759476979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0C-4115-816B-57D489ACBD56}"/>
            </c:ext>
          </c:extLst>
        </c:ser>
        <c:ser>
          <c:idx val="1"/>
          <c:order val="1"/>
          <c:tx>
            <c:v>Merc. Aberto</c:v>
          </c:tx>
          <c:spPr>
            <a:ln w="44450"/>
          </c:spPr>
          <c:marker>
            <c:symbol val="none"/>
          </c:marker>
          <c:cat>
            <c:strRef>
              <c:f>Plan2!$P$11:$P$247</c:f>
              <c:strCache>
                <c:ptCount val="237"/>
                <c:pt idx="12">
                  <c:v>1997</c:v>
                </c:pt>
                <c:pt idx="24">
                  <c:v>1998</c:v>
                </c:pt>
                <c:pt idx="36">
                  <c:v>1999</c:v>
                </c:pt>
                <c:pt idx="48">
                  <c:v>2000</c:v>
                </c:pt>
                <c:pt idx="60">
                  <c:v>2001</c:v>
                </c:pt>
                <c:pt idx="72">
                  <c:v>2002</c:v>
                </c:pt>
                <c:pt idx="84">
                  <c:v>2003</c:v>
                </c:pt>
                <c:pt idx="96">
                  <c:v>2004</c:v>
                </c:pt>
                <c:pt idx="108">
                  <c:v>2005</c:v>
                </c:pt>
                <c:pt idx="120">
                  <c:v>2006</c:v>
                </c:pt>
                <c:pt idx="132">
                  <c:v>2007</c:v>
                </c:pt>
                <c:pt idx="144">
                  <c:v>2008</c:v>
                </c:pt>
                <c:pt idx="156">
                  <c:v>2009</c:v>
                </c:pt>
                <c:pt idx="168">
                  <c:v>2010</c:v>
                </c:pt>
                <c:pt idx="180">
                  <c:v>2011</c:v>
                </c:pt>
                <c:pt idx="192">
                  <c:v>2012</c:v>
                </c:pt>
                <c:pt idx="204">
                  <c:v>2013</c:v>
                </c:pt>
                <c:pt idx="216">
                  <c:v>2014</c:v>
                </c:pt>
                <c:pt idx="219">
                  <c:v>2015 Mar</c:v>
                </c:pt>
                <c:pt idx="228">
                  <c:v>2015</c:v>
                </c:pt>
                <c:pt idx="236">
                  <c:v>2016 Ago</c:v>
                </c:pt>
              </c:strCache>
            </c:strRef>
          </c:cat>
          <c:val>
            <c:numRef>
              <c:f>Plan2!$S$12:$S$247</c:f>
              <c:numCache>
                <c:formatCode>0.0_)</c:formatCode>
                <c:ptCount val="236"/>
                <c:pt idx="0">
                  <c:v>-4.1851695154824409</c:v>
                </c:pt>
                <c:pt idx="1">
                  <c:v>-0.24282416368041215</c:v>
                </c:pt>
                <c:pt idx="2">
                  <c:v>0.16312906114345577</c:v>
                </c:pt>
                <c:pt idx="3">
                  <c:v>-3.1118391002108194</c:v>
                </c:pt>
                <c:pt idx="4">
                  <c:v>-5.4065868052952645E-2</c:v>
                </c:pt>
                <c:pt idx="5">
                  <c:v>-1.4205909230481146</c:v>
                </c:pt>
                <c:pt idx="6">
                  <c:v>-0.63466343684488702</c:v>
                </c:pt>
                <c:pt idx="7">
                  <c:v>-3.1135303402470969E-2</c:v>
                </c:pt>
                <c:pt idx="8">
                  <c:v>0</c:v>
                </c:pt>
                <c:pt idx="9">
                  <c:v>-2.7897252553124754</c:v>
                </c:pt>
                <c:pt idx="10">
                  <c:v>-2.751132066084909E-2</c:v>
                </c:pt>
                <c:pt idx="11">
                  <c:v>-1.9952073202505842</c:v>
                </c:pt>
                <c:pt idx="12">
                  <c:v>-2.4300577717124838</c:v>
                </c:pt>
                <c:pt idx="13">
                  <c:v>1.1524499799747228</c:v>
                </c:pt>
                <c:pt idx="14">
                  <c:v>0.71539998354306689</c:v>
                </c:pt>
                <c:pt idx="15">
                  <c:v>-1.0669133284342705E-2</c:v>
                </c:pt>
                <c:pt idx="16">
                  <c:v>2.3898872571024814</c:v>
                </c:pt>
                <c:pt idx="17">
                  <c:v>0.98044945994040389</c:v>
                </c:pt>
                <c:pt idx="18">
                  <c:v>5.1951710960850068</c:v>
                </c:pt>
                <c:pt idx="19">
                  <c:v>0.76340919632386972</c:v>
                </c:pt>
                <c:pt idx="20">
                  <c:v>1.6546174421140105</c:v>
                </c:pt>
                <c:pt idx="21">
                  <c:v>7.1574029597239548</c:v>
                </c:pt>
                <c:pt idx="22">
                  <c:v>5.4198208624607256</c:v>
                </c:pt>
                <c:pt idx="23">
                  <c:v>-0.48698898625524467</c:v>
                </c:pt>
                <c:pt idx="24">
                  <c:v>2.5065980931633947</c:v>
                </c:pt>
                <c:pt idx="25">
                  <c:v>7.3154450490394956</c:v>
                </c:pt>
                <c:pt idx="26">
                  <c:v>6.991721817769105</c:v>
                </c:pt>
                <c:pt idx="27">
                  <c:v>3.9102313351127562</c:v>
                </c:pt>
                <c:pt idx="28">
                  <c:v>1.6520622166462953</c:v>
                </c:pt>
                <c:pt idx="29">
                  <c:v>2.3029737730579316</c:v>
                </c:pt>
                <c:pt idx="30">
                  <c:v>0.77016370866023931</c:v>
                </c:pt>
                <c:pt idx="31">
                  <c:v>1.3100845480020753</c:v>
                </c:pt>
                <c:pt idx="32">
                  <c:v>0.70652581994559605</c:v>
                </c:pt>
                <c:pt idx="33">
                  <c:v>0</c:v>
                </c:pt>
                <c:pt idx="34">
                  <c:v>0</c:v>
                </c:pt>
                <c:pt idx="35">
                  <c:v>-0.62575137333452979</c:v>
                </c:pt>
                <c:pt idx="36">
                  <c:v>1.5024500167316444</c:v>
                </c:pt>
                <c:pt idx="37">
                  <c:v>0.87967889418629863</c:v>
                </c:pt>
                <c:pt idx="38">
                  <c:v>0</c:v>
                </c:pt>
                <c:pt idx="39">
                  <c:v>-0.69388828926138235</c:v>
                </c:pt>
                <c:pt idx="40">
                  <c:v>0.61033260790244515</c:v>
                </c:pt>
                <c:pt idx="41">
                  <c:v>0.86371466315636436</c:v>
                </c:pt>
                <c:pt idx="42">
                  <c:v>0.53748394286141143</c:v>
                </c:pt>
                <c:pt idx="43">
                  <c:v>0.69619052889983435</c:v>
                </c:pt>
                <c:pt idx="44">
                  <c:v>9.3546637538303529E-2</c:v>
                </c:pt>
                <c:pt idx="45">
                  <c:v>0.73446365685265247</c:v>
                </c:pt>
                <c:pt idx="46">
                  <c:v>0.74924630879502174</c:v>
                </c:pt>
                <c:pt idx="47">
                  <c:v>-0.78726948123736051</c:v>
                </c:pt>
                <c:pt idx="48">
                  <c:v>2.129602646547601</c:v>
                </c:pt>
                <c:pt idx="49">
                  <c:v>0.93742096780799655</c:v>
                </c:pt>
                <c:pt idx="50">
                  <c:v>0.43794078329811903</c:v>
                </c:pt>
                <c:pt idx="51">
                  <c:v>-0.59139927888730026</c:v>
                </c:pt>
                <c:pt idx="52">
                  <c:v>3.8972119855151942E-2</c:v>
                </c:pt>
                <c:pt idx="53">
                  <c:v>-1.4757802686142429</c:v>
                </c:pt>
                <c:pt idx="54">
                  <c:v>0.53372358128468911</c:v>
                </c:pt>
                <c:pt idx="55">
                  <c:v>5.5834052790895379E-2</c:v>
                </c:pt>
                <c:pt idx="56">
                  <c:v>-2.8465187603416671</c:v>
                </c:pt>
                <c:pt idx="57">
                  <c:v>-2.8984576125290427</c:v>
                </c:pt>
                <c:pt idx="58">
                  <c:v>-3.6642566458994197</c:v>
                </c:pt>
                <c:pt idx="59">
                  <c:v>-3.0814643806857873</c:v>
                </c:pt>
                <c:pt idx="60">
                  <c:v>-1.6055828942398702</c:v>
                </c:pt>
                <c:pt idx="61">
                  <c:v>-0.87433366814950386</c:v>
                </c:pt>
                <c:pt idx="62">
                  <c:v>0.3006893920365426</c:v>
                </c:pt>
                <c:pt idx="63">
                  <c:v>0.83106691214805872</c:v>
                </c:pt>
                <c:pt idx="64">
                  <c:v>1.368095566725831</c:v>
                </c:pt>
                <c:pt idx="65">
                  <c:v>3.1134863992755513</c:v>
                </c:pt>
                <c:pt idx="66">
                  <c:v>3.5262253870476683</c:v>
                </c:pt>
                <c:pt idx="67">
                  <c:v>6.4580761475312762</c:v>
                </c:pt>
                <c:pt idx="68">
                  <c:v>7.1347996195650465</c:v>
                </c:pt>
                <c:pt idx="69">
                  <c:v>7.9626580900231616</c:v>
                </c:pt>
                <c:pt idx="70">
                  <c:v>8.8893623734584093</c:v>
                </c:pt>
                <c:pt idx="71">
                  <c:v>9.3278524644331373</c:v>
                </c:pt>
                <c:pt idx="72">
                  <c:v>11.246833827510779</c:v>
                </c:pt>
                <c:pt idx="73">
                  <c:v>10.523298944602475</c:v>
                </c:pt>
                <c:pt idx="74">
                  <c:v>9.9314607133222772</c:v>
                </c:pt>
                <c:pt idx="75">
                  <c:v>7.4851448639622324</c:v>
                </c:pt>
                <c:pt idx="76">
                  <c:v>6.8572312752949447</c:v>
                </c:pt>
                <c:pt idx="77">
                  <c:v>6.7407582922778886</c:v>
                </c:pt>
                <c:pt idx="78">
                  <c:v>6.1706524734707848</c:v>
                </c:pt>
                <c:pt idx="79">
                  <c:v>7.6406017218039981</c:v>
                </c:pt>
                <c:pt idx="80">
                  <c:v>7.68610005902379</c:v>
                </c:pt>
                <c:pt idx="81">
                  <c:v>7.0854311349620085</c:v>
                </c:pt>
                <c:pt idx="82">
                  <c:v>7.0340860953235689</c:v>
                </c:pt>
                <c:pt idx="83">
                  <c:v>7.074445184443384</c:v>
                </c:pt>
                <c:pt idx="84">
                  <c:v>9.3637526150000188</c:v>
                </c:pt>
                <c:pt idx="85">
                  <c:v>8.8868270215301308</c:v>
                </c:pt>
                <c:pt idx="86">
                  <c:v>8.0094412680906828</c:v>
                </c:pt>
                <c:pt idx="87">
                  <c:v>7.0452901081024697</c:v>
                </c:pt>
                <c:pt idx="88">
                  <c:v>10.23657097094345</c:v>
                </c:pt>
                <c:pt idx="89">
                  <c:v>9.4458496636070084</c:v>
                </c:pt>
                <c:pt idx="90">
                  <c:v>9.4888437492463762</c:v>
                </c:pt>
                <c:pt idx="91">
                  <c:v>9.4332176897003759</c:v>
                </c:pt>
                <c:pt idx="92">
                  <c:v>8.7638389679830393</c:v>
                </c:pt>
                <c:pt idx="93">
                  <c:v>8.6584999813981103</c:v>
                </c:pt>
                <c:pt idx="94">
                  <c:v>7.870391720166416</c:v>
                </c:pt>
                <c:pt idx="95">
                  <c:v>5.5053544548646771</c:v>
                </c:pt>
                <c:pt idx="96">
                  <c:v>6.4307028507284922</c:v>
                </c:pt>
                <c:pt idx="97">
                  <c:v>6.114223100757787</c:v>
                </c:pt>
                <c:pt idx="98">
                  <c:v>4.9786502597795188</c:v>
                </c:pt>
                <c:pt idx="99">
                  <c:v>4.8909655170862303</c:v>
                </c:pt>
                <c:pt idx="100">
                  <c:v>3.9715527632169247</c:v>
                </c:pt>
                <c:pt idx="101">
                  <c:v>3.5433257440994765</c:v>
                </c:pt>
                <c:pt idx="102">
                  <c:v>3.7353343137089206</c:v>
                </c:pt>
                <c:pt idx="103">
                  <c:v>4.5360207693519641</c:v>
                </c:pt>
                <c:pt idx="104">
                  <c:v>4.280572898083018</c:v>
                </c:pt>
                <c:pt idx="105">
                  <c:v>5.2826681005563234</c:v>
                </c:pt>
                <c:pt idx="106">
                  <c:v>3.7781739772242098</c:v>
                </c:pt>
                <c:pt idx="107">
                  <c:v>2.2798782982730534</c:v>
                </c:pt>
                <c:pt idx="108">
                  <c:v>5.4939146946452055</c:v>
                </c:pt>
                <c:pt idx="109">
                  <c:v>3.7282022405632165</c:v>
                </c:pt>
                <c:pt idx="110">
                  <c:v>4.3099294815296538</c:v>
                </c:pt>
                <c:pt idx="111">
                  <c:v>6.6722446413415959</c:v>
                </c:pt>
                <c:pt idx="112">
                  <c:v>8.2132603930250934</c:v>
                </c:pt>
                <c:pt idx="113">
                  <c:v>6.4504243995210446</c:v>
                </c:pt>
                <c:pt idx="114">
                  <c:v>8.630479618002644</c:v>
                </c:pt>
                <c:pt idx="115">
                  <c:v>7.0208549512854974</c:v>
                </c:pt>
                <c:pt idx="116">
                  <c:v>6.3416475475906191</c:v>
                </c:pt>
                <c:pt idx="117">
                  <c:v>7.5442384011350976</c:v>
                </c:pt>
                <c:pt idx="118">
                  <c:v>6.2907783291936497</c:v>
                </c:pt>
                <c:pt idx="119">
                  <c:v>5.2040674681814707</c:v>
                </c:pt>
                <c:pt idx="120">
                  <c:v>8.4047912730920693</c:v>
                </c:pt>
                <c:pt idx="121">
                  <c:v>8.0718349022581606</c:v>
                </c:pt>
                <c:pt idx="122">
                  <c:v>8.4845817982575618</c:v>
                </c:pt>
                <c:pt idx="123">
                  <c:v>9.1304663666930868</c:v>
                </c:pt>
                <c:pt idx="124">
                  <c:v>10.50759622556405</c:v>
                </c:pt>
                <c:pt idx="125">
                  <c:v>10.23909983085071</c:v>
                </c:pt>
                <c:pt idx="126">
                  <c:v>13.979316728535229</c:v>
                </c:pt>
                <c:pt idx="127">
                  <c:v>13.435030282358989</c:v>
                </c:pt>
                <c:pt idx="128">
                  <c:v>12.788406483692752</c:v>
                </c:pt>
                <c:pt idx="129">
                  <c:v>13.70479612439763</c:v>
                </c:pt>
                <c:pt idx="130">
                  <c:v>12.422160477543835</c:v>
                </c:pt>
                <c:pt idx="131">
                  <c:v>11.923155825785264</c:v>
                </c:pt>
                <c:pt idx="132">
                  <c:v>15.942539002802222</c:v>
                </c:pt>
                <c:pt idx="133">
                  <c:v>13.838163461290995</c:v>
                </c:pt>
                <c:pt idx="134">
                  <c:v>14.088584812781383</c:v>
                </c:pt>
                <c:pt idx="135">
                  <c:v>16.796036672614409</c:v>
                </c:pt>
                <c:pt idx="136">
                  <c:v>15.308007581638867</c:v>
                </c:pt>
                <c:pt idx="137">
                  <c:v>15.747487984406197</c:v>
                </c:pt>
                <c:pt idx="138">
                  <c:v>19.929977189318564</c:v>
                </c:pt>
                <c:pt idx="139">
                  <c:v>18.545699385505138</c:v>
                </c:pt>
                <c:pt idx="140">
                  <c:v>18.73580850883382</c:v>
                </c:pt>
                <c:pt idx="141">
                  <c:v>19.535917103666357</c:v>
                </c:pt>
                <c:pt idx="142">
                  <c:v>17.84904645286263</c:v>
                </c:pt>
                <c:pt idx="143">
                  <c:v>19.196847748509057</c:v>
                </c:pt>
                <c:pt idx="144">
                  <c:v>23.791805599236739</c:v>
                </c:pt>
                <c:pt idx="145">
                  <c:v>22.696363901245995</c:v>
                </c:pt>
                <c:pt idx="146">
                  <c:v>22.635916431522929</c:v>
                </c:pt>
                <c:pt idx="147">
                  <c:v>22.719438072622015</c:v>
                </c:pt>
                <c:pt idx="148">
                  <c:v>23.19125941874141</c:v>
                </c:pt>
                <c:pt idx="149">
                  <c:v>22.584114645690974</c:v>
                </c:pt>
                <c:pt idx="150">
                  <c:v>23.277672898015513</c:v>
                </c:pt>
                <c:pt idx="151">
                  <c:v>22.102798923572305</c:v>
                </c:pt>
                <c:pt idx="152">
                  <c:v>23.66622889475267</c:v>
                </c:pt>
                <c:pt idx="153">
                  <c:v>25.379931138985722</c:v>
                </c:pt>
                <c:pt idx="154">
                  <c:v>24.106796052561052</c:v>
                </c:pt>
                <c:pt idx="155">
                  <c:v>23.428616354559008</c:v>
                </c:pt>
                <c:pt idx="156">
                  <c:v>27.284834024105503</c:v>
                </c:pt>
                <c:pt idx="157">
                  <c:v>25.238787382178351</c:v>
                </c:pt>
                <c:pt idx="158">
                  <c:v>22.422931178459741</c:v>
                </c:pt>
                <c:pt idx="159">
                  <c:v>18.320172583547155</c:v>
                </c:pt>
                <c:pt idx="160">
                  <c:v>17.704320569226816</c:v>
                </c:pt>
                <c:pt idx="161">
                  <c:v>18.783397803769336</c:v>
                </c:pt>
                <c:pt idx="162">
                  <c:v>19.941375007710747</c:v>
                </c:pt>
                <c:pt idx="163">
                  <c:v>19.213852071383791</c:v>
                </c:pt>
                <c:pt idx="164">
                  <c:v>19.752616808942815</c:v>
                </c:pt>
                <c:pt idx="165">
                  <c:v>20.026135593546353</c:v>
                </c:pt>
                <c:pt idx="166">
                  <c:v>19.258644993920111</c:v>
                </c:pt>
                <c:pt idx="167">
                  <c:v>13.914223380004623</c:v>
                </c:pt>
                <c:pt idx="168">
                  <c:v>19.566550184366985</c:v>
                </c:pt>
                <c:pt idx="169">
                  <c:v>18.478957722714949</c:v>
                </c:pt>
                <c:pt idx="170">
                  <c:v>18.541516034887621</c:v>
                </c:pt>
                <c:pt idx="171">
                  <c:v>17.494343333141249</c:v>
                </c:pt>
                <c:pt idx="172">
                  <c:v>17.34840231362335</c:v>
                </c:pt>
                <c:pt idx="173">
                  <c:v>15.677241018156845</c:v>
                </c:pt>
                <c:pt idx="174">
                  <c:v>20.049509955132987</c:v>
                </c:pt>
                <c:pt idx="175">
                  <c:v>18.825267829153312</c:v>
                </c:pt>
                <c:pt idx="176">
                  <c:v>17.170429386875146</c:v>
                </c:pt>
                <c:pt idx="177">
                  <c:v>17.188642765767433</c:v>
                </c:pt>
                <c:pt idx="178">
                  <c:v>16.615406434679674</c:v>
                </c:pt>
                <c:pt idx="179">
                  <c:v>14.886868109404444</c:v>
                </c:pt>
                <c:pt idx="180">
                  <c:v>19.755188237882486</c:v>
                </c:pt>
                <c:pt idx="181">
                  <c:v>19.572961012913932</c:v>
                </c:pt>
                <c:pt idx="182">
                  <c:v>20.256625715368521</c:v>
                </c:pt>
                <c:pt idx="183">
                  <c:v>20.671723394275894</c:v>
                </c:pt>
                <c:pt idx="184">
                  <c:v>19.340460231165121</c:v>
                </c:pt>
                <c:pt idx="185">
                  <c:v>18.057841551764795</c:v>
                </c:pt>
                <c:pt idx="186">
                  <c:v>23.001997899987376</c:v>
                </c:pt>
                <c:pt idx="187">
                  <c:v>23.758026443191323</c:v>
                </c:pt>
                <c:pt idx="188">
                  <c:v>23.778496370053702</c:v>
                </c:pt>
                <c:pt idx="189">
                  <c:v>23.692603881482658</c:v>
                </c:pt>
                <c:pt idx="190">
                  <c:v>23.601617953516371</c:v>
                </c:pt>
                <c:pt idx="191">
                  <c:v>20.604517120192963</c:v>
                </c:pt>
                <c:pt idx="192">
                  <c:v>25.236147411585115</c:v>
                </c:pt>
                <c:pt idx="193">
                  <c:v>24.675079700072608</c:v>
                </c:pt>
                <c:pt idx="194">
                  <c:v>25.740790155370842</c:v>
                </c:pt>
                <c:pt idx="195">
                  <c:v>26.3353425096421</c:v>
                </c:pt>
                <c:pt idx="196">
                  <c:v>27.167873915731484</c:v>
                </c:pt>
                <c:pt idx="197">
                  <c:v>25.216168037420321</c:v>
                </c:pt>
                <c:pt idx="198">
                  <c:v>27.005253490698422</c:v>
                </c:pt>
                <c:pt idx="199">
                  <c:v>25.801290225310471</c:v>
                </c:pt>
                <c:pt idx="200">
                  <c:v>25.78149903204433</c:v>
                </c:pt>
                <c:pt idx="201">
                  <c:v>25.296944502504154</c:v>
                </c:pt>
                <c:pt idx="202">
                  <c:v>23.420862437993652</c:v>
                </c:pt>
                <c:pt idx="203">
                  <c:v>20.047611244878009</c:v>
                </c:pt>
                <c:pt idx="204">
                  <c:v>25.389424359345153</c:v>
                </c:pt>
                <c:pt idx="205">
                  <c:v>24.09499081288428</c:v>
                </c:pt>
                <c:pt idx="206">
                  <c:v>24.074201661542961</c:v>
                </c:pt>
                <c:pt idx="207">
                  <c:v>25.969032124922446</c:v>
                </c:pt>
                <c:pt idx="208">
                  <c:v>24.163001019017671</c:v>
                </c:pt>
                <c:pt idx="209">
                  <c:v>22.564042335425537</c:v>
                </c:pt>
                <c:pt idx="210">
                  <c:v>24.79784917764065</c:v>
                </c:pt>
                <c:pt idx="211">
                  <c:v>26.103199332472578</c:v>
                </c:pt>
                <c:pt idx="212">
                  <c:v>27.923235987301481</c:v>
                </c:pt>
                <c:pt idx="213">
                  <c:v>29.7616109902145</c:v>
                </c:pt>
                <c:pt idx="214">
                  <c:v>28.961207531981049</c:v>
                </c:pt>
                <c:pt idx="215">
                  <c:v>26.605860013767003</c:v>
                </c:pt>
                <c:pt idx="216">
                  <c:v>29.652839150910125</c:v>
                </c:pt>
                <c:pt idx="217">
                  <c:v>28.486280477831201</c:v>
                </c:pt>
                <c:pt idx="218">
                  <c:v>26.817896814454766</c:v>
                </c:pt>
                <c:pt idx="219">
                  <c:v>26.288153137760791</c:v>
                </c:pt>
                <c:pt idx="220">
                  <c:v>26.419246308821105</c:v>
                </c:pt>
                <c:pt idx="221">
                  <c:v>24.893122495647528</c:v>
                </c:pt>
                <c:pt idx="222">
                  <c:v>26.33213490701965</c:v>
                </c:pt>
                <c:pt idx="223">
                  <c:v>25.021492736919278</c:v>
                </c:pt>
                <c:pt idx="224">
                  <c:v>24.419246354535925</c:v>
                </c:pt>
                <c:pt idx="225">
                  <c:v>27.482532224707317</c:v>
                </c:pt>
                <c:pt idx="226">
                  <c:v>26.024084359244998</c:v>
                </c:pt>
                <c:pt idx="227">
                  <c:v>25.235992019988991</c:v>
                </c:pt>
                <c:pt idx="228">
                  <c:v>27.892223524785916</c:v>
                </c:pt>
                <c:pt idx="229">
                  <c:v>26.404840316464085</c:v>
                </c:pt>
                <c:pt idx="230">
                  <c:v>24.492252472738802</c:v>
                </c:pt>
                <c:pt idx="231">
                  <c:v>27.543433295341252</c:v>
                </c:pt>
                <c:pt idx="232">
                  <c:v>26.743013340552956</c:v>
                </c:pt>
                <c:pt idx="233">
                  <c:v>25.061141214734477</c:v>
                </c:pt>
                <c:pt idx="234">
                  <c:v>26.860205453633906</c:v>
                </c:pt>
                <c:pt idx="235">
                  <c:v>27.859203326704485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0C-4115-816B-57D489ACBD56}"/>
            </c:ext>
          </c:extLst>
        </c:ser>
        <c:ser>
          <c:idx val="2"/>
          <c:order val="2"/>
          <c:tx>
            <c:v>Preços/TR</c:v>
          </c:tx>
          <c:spPr>
            <a:ln w="44450"/>
          </c:spPr>
          <c:marker>
            <c:symbol val="none"/>
          </c:marker>
          <c:cat>
            <c:strRef>
              <c:f>Plan2!$P$11:$P$247</c:f>
              <c:strCache>
                <c:ptCount val="237"/>
                <c:pt idx="12">
                  <c:v>1997</c:v>
                </c:pt>
                <c:pt idx="24">
                  <c:v>1998</c:v>
                </c:pt>
                <c:pt idx="36">
                  <c:v>1999</c:v>
                </c:pt>
                <c:pt idx="48">
                  <c:v>2000</c:v>
                </c:pt>
                <c:pt idx="60">
                  <c:v>2001</c:v>
                </c:pt>
                <c:pt idx="72">
                  <c:v>2002</c:v>
                </c:pt>
                <c:pt idx="84">
                  <c:v>2003</c:v>
                </c:pt>
                <c:pt idx="96">
                  <c:v>2004</c:v>
                </c:pt>
                <c:pt idx="108">
                  <c:v>2005</c:v>
                </c:pt>
                <c:pt idx="120">
                  <c:v>2006</c:v>
                </c:pt>
                <c:pt idx="132">
                  <c:v>2007</c:v>
                </c:pt>
                <c:pt idx="144">
                  <c:v>2008</c:v>
                </c:pt>
                <c:pt idx="156">
                  <c:v>2009</c:v>
                </c:pt>
                <c:pt idx="168">
                  <c:v>2010</c:v>
                </c:pt>
                <c:pt idx="180">
                  <c:v>2011</c:v>
                </c:pt>
                <c:pt idx="192">
                  <c:v>2012</c:v>
                </c:pt>
                <c:pt idx="204">
                  <c:v>2013</c:v>
                </c:pt>
                <c:pt idx="216">
                  <c:v>2014</c:v>
                </c:pt>
                <c:pt idx="219">
                  <c:v>2015 Mar</c:v>
                </c:pt>
                <c:pt idx="228">
                  <c:v>2015</c:v>
                </c:pt>
                <c:pt idx="236">
                  <c:v>2016 Ago</c:v>
                </c:pt>
              </c:strCache>
            </c:strRef>
          </c:cat>
          <c:val>
            <c:numRef>
              <c:f>Plan2!$T$12:$T$247</c:f>
              <c:numCache>
                <c:formatCode>0.0</c:formatCode>
                <c:ptCount val="236"/>
                <c:pt idx="0">
                  <c:v>8.8824016475698588</c:v>
                </c:pt>
                <c:pt idx="1">
                  <c:v>9.2492396612288772</c:v>
                </c:pt>
                <c:pt idx="2">
                  <c:v>9.1905406078848948</c:v>
                </c:pt>
                <c:pt idx="3">
                  <c:v>11.140191539206274</c:v>
                </c:pt>
                <c:pt idx="4">
                  <c:v>10.36239318131268</c:v>
                </c:pt>
                <c:pt idx="5">
                  <c:v>10.385691690152129</c:v>
                </c:pt>
                <c:pt idx="6">
                  <c:v>10.179586743817744</c:v>
                </c:pt>
                <c:pt idx="7">
                  <c:v>9.6399044322576373</c:v>
                </c:pt>
                <c:pt idx="8">
                  <c:v>12.228819623612607</c:v>
                </c:pt>
                <c:pt idx="9">
                  <c:v>13.171745251875121</c:v>
                </c:pt>
                <c:pt idx="10">
                  <c:v>11.790949243196742</c:v>
                </c:pt>
                <c:pt idx="11">
                  <c:v>9.4341397756172061</c:v>
                </c:pt>
                <c:pt idx="12">
                  <c:v>8.6617178830316135</c:v>
                </c:pt>
                <c:pt idx="13">
                  <c:v>7.9302534507456564</c:v>
                </c:pt>
                <c:pt idx="14">
                  <c:v>6.8553702537589878</c:v>
                </c:pt>
                <c:pt idx="15">
                  <c:v>6.2622823779493313</c:v>
                </c:pt>
                <c:pt idx="16">
                  <c:v>6.1011060005011455</c:v>
                </c:pt>
                <c:pt idx="17">
                  <c:v>6.2031313980479643</c:v>
                </c:pt>
                <c:pt idx="18">
                  <c:v>5.8652464851996218</c:v>
                </c:pt>
                <c:pt idx="19">
                  <c:v>6.2708481392541362</c:v>
                </c:pt>
                <c:pt idx="20">
                  <c:v>6.4361219963725009</c:v>
                </c:pt>
                <c:pt idx="21">
                  <c:v>6.0915133056062674</c:v>
                </c:pt>
                <c:pt idx="22">
                  <c:v>6.7464360542132908</c:v>
                </c:pt>
                <c:pt idx="23">
                  <c:v>6.6836153545941244</c:v>
                </c:pt>
                <c:pt idx="24">
                  <c:v>5.5346255453387121</c:v>
                </c:pt>
                <c:pt idx="25">
                  <c:v>5.0795553836335179</c:v>
                </c:pt>
                <c:pt idx="26">
                  <c:v>4.727623538308749</c:v>
                </c:pt>
                <c:pt idx="27">
                  <c:v>4.8688075082728002</c:v>
                </c:pt>
                <c:pt idx="28">
                  <c:v>4.8584482737631856</c:v>
                </c:pt>
                <c:pt idx="29">
                  <c:v>4.2910023703418112</c:v>
                </c:pt>
                <c:pt idx="30">
                  <c:v>4.3071941768430309</c:v>
                </c:pt>
                <c:pt idx="31">
                  <c:v>3.9574572941242385</c:v>
                </c:pt>
                <c:pt idx="32">
                  <c:v>4.0246415026700468</c:v>
                </c:pt>
                <c:pt idx="33">
                  <c:v>3.9493688978768842</c:v>
                </c:pt>
                <c:pt idx="34">
                  <c:v>4.0004762159832721</c:v>
                </c:pt>
                <c:pt idx="35">
                  <c:v>6.1014444532319834</c:v>
                </c:pt>
                <c:pt idx="36">
                  <c:v>5.9689023983423972</c:v>
                </c:pt>
                <c:pt idx="37">
                  <c:v>6.2119369973278067</c:v>
                </c:pt>
                <c:pt idx="38">
                  <c:v>6.3787421327549509</c:v>
                </c:pt>
                <c:pt idx="39">
                  <c:v>11.181040200845885</c:v>
                </c:pt>
                <c:pt idx="40">
                  <c:v>10.864094404763541</c:v>
                </c:pt>
                <c:pt idx="41">
                  <c:v>10.709426332762543</c:v>
                </c:pt>
                <c:pt idx="42">
                  <c:v>10.873428140295637</c:v>
                </c:pt>
                <c:pt idx="43">
                  <c:v>10.722166801158078</c:v>
                </c:pt>
                <c:pt idx="44">
                  <c:v>10.706145217285751</c:v>
                </c:pt>
                <c:pt idx="45">
                  <c:v>10.485609138120118</c:v>
                </c:pt>
                <c:pt idx="46">
                  <c:v>10.54440700366137</c:v>
                </c:pt>
                <c:pt idx="47">
                  <c:v>10.726614491389302</c:v>
                </c:pt>
                <c:pt idx="48">
                  <c:v>11.388501694050326</c:v>
                </c:pt>
                <c:pt idx="49">
                  <c:v>11.788469478932086</c:v>
                </c:pt>
                <c:pt idx="50">
                  <c:v>11.628534484521458</c:v>
                </c:pt>
                <c:pt idx="51">
                  <c:v>12.069853032480175</c:v>
                </c:pt>
                <c:pt idx="52">
                  <c:v>12.261549401752582</c:v>
                </c:pt>
                <c:pt idx="53">
                  <c:v>12.104019203437122</c:v>
                </c:pt>
                <c:pt idx="54">
                  <c:v>10.470053813070422</c:v>
                </c:pt>
                <c:pt idx="55">
                  <c:v>10.536167326399609</c:v>
                </c:pt>
                <c:pt idx="56">
                  <c:v>10.493785515002436</c:v>
                </c:pt>
                <c:pt idx="57">
                  <c:v>10.359504516926423</c:v>
                </c:pt>
                <c:pt idx="58">
                  <c:v>10.780765605909952</c:v>
                </c:pt>
                <c:pt idx="59">
                  <c:v>11.091439239624711</c:v>
                </c:pt>
                <c:pt idx="60">
                  <c:v>10.614917617926023</c:v>
                </c:pt>
                <c:pt idx="61">
                  <c:v>11.138055496081435</c:v>
                </c:pt>
                <c:pt idx="62">
                  <c:v>11.016865751239596</c:v>
                </c:pt>
                <c:pt idx="63">
                  <c:v>11.188541244512276</c:v>
                </c:pt>
                <c:pt idx="64">
                  <c:v>11.059755686534571</c:v>
                </c:pt>
                <c:pt idx="65">
                  <c:v>10.789511683082832</c:v>
                </c:pt>
                <c:pt idx="66">
                  <c:v>10.408490979383275</c:v>
                </c:pt>
                <c:pt idx="67">
                  <c:v>11.097569804576683</c:v>
                </c:pt>
                <c:pt idx="68">
                  <c:v>10.670193507841695</c:v>
                </c:pt>
                <c:pt idx="69">
                  <c:v>11.645612269668192</c:v>
                </c:pt>
                <c:pt idx="70">
                  <c:v>12.981212520235335</c:v>
                </c:pt>
                <c:pt idx="71">
                  <c:v>13.233164952608506</c:v>
                </c:pt>
                <c:pt idx="72">
                  <c:v>12.855400168983483</c:v>
                </c:pt>
                <c:pt idx="73">
                  <c:v>13.202999395536544</c:v>
                </c:pt>
                <c:pt idx="74">
                  <c:v>13.460030223633765</c:v>
                </c:pt>
                <c:pt idx="75">
                  <c:v>14.162433368580677</c:v>
                </c:pt>
                <c:pt idx="76">
                  <c:v>14.054822132940407</c:v>
                </c:pt>
                <c:pt idx="77">
                  <c:v>13.836366732902178</c:v>
                </c:pt>
                <c:pt idx="78">
                  <c:v>13.446428727045831</c:v>
                </c:pt>
                <c:pt idx="79">
                  <c:v>13.162402515848328</c:v>
                </c:pt>
                <c:pt idx="80">
                  <c:v>13.46191168563286</c:v>
                </c:pt>
                <c:pt idx="81">
                  <c:v>13.708288494599531</c:v>
                </c:pt>
                <c:pt idx="82">
                  <c:v>13.678398076050184</c:v>
                </c:pt>
                <c:pt idx="83">
                  <c:v>14.256609272503633</c:v>
                </c:pt>
                <c:pt idx="84">
                  <c:v>13.908884745443638</c:v>
                </c:pt>
                <c:pt idx="85">
                  <c:v>14.175048594855587</c:v>
                </c:pt>
                <c:pt idx="86">
                  <c:v>14.146336326438322</c:v>
                </c:pt>
                <c:pt idx="87">
                  <c:v>14.561496593247478</c:v>
                </c:pt>
                <c:pt idx="88">
                  <c:v>14.78562351713869</c:v>
                </c:pt>
                <c:pt idx="89">
                  <c:v>15.18074933800923</c:v>
                </c:pt>
                <c:pt idx="90">
                  <c:v>15.366635595246533</c:v>
                </c:pt>
                <c:pt idx="91">
                  <c:v>15.632205295441961</c:v>
                </c:pt>
                <c:pt idx="92">
                  <c:v>15.706116796640316</c:v>
                </c:pt>
                <c:pt idx="93">
                  <c:v>15.715335631637091</c:v>
                </c:pt>
                <c:pt idx="94">
                  <c:v>15.775992372823517</c:v>
                </c:pt>
                <c:pt idx="95">
                  <c:v>16.648316547781253</c:v>
                </c:pt>
                <c:pt idx="96">
                  <c:v>16.145927736772016</c:v>
                </c:pt>
                <c:pt idx="97">
                  <c:v>15.909492191465718</c:v>
                </c:pt>
                <c:pt idx="98">
                  <c:v>15.734067542816645</c:v>
                </c:pt>
                <c:pt idx="99">
                  <c:v>15.817146844909907</c:v>
                </c:pt>
                <c:pt idx="100">
                  <c:v>15.780676141784832</c:v>
                </c:pt>
                <c:pt idx="101">
                  <c:v>15.790379017668238</c:v>
                </c:pt>
                <c:pt idx="102">
                  <c:v>15.559056331382109</c:v>
                </c:pt>
                <c:pt idx="103">
                  <c:v>15.438631353199762</c:v>
                </c:pt>
                <c:pt idx="104">
                  <c:v>15.401547846212278</c:v>
                </c:pt>
                <c:pt idx="105">
                  <c:v>15.208156510735604</c:v>
                </c:pt>
                <c:pt idx="106">
                  <c:v>16.006676123008049</c:v>
                </c:pt>
                <c:pt idx="107">
                  <c:v>17.275589276356886</c:v>
                </c:pt>
                <c:pt idx="108">
                  <c:v>20.095385414695684</c:v>
                </c:pt>
                <c:pt idx="109">
                  <c:v>21.693302506723999</c:v>
                </c:pt>
                <c:pt idx="110">
                  <c:v>22.283989828576175</c:v>
                </c:pt>
                <c:pt idx="111">
                  <c:v>22.435174207821962</c:v>
                </c:pt>
                <c:pt idx="112">
                  <c:v>21.955191663789634</c:v>
                </c:pt>
                <c:pt idx="113">
                  <c:v>22.203452327376187</c:v>
                </c:pt>
                <c:pt idx="114">
                  <c:v>22.055691401539182</c:v>
                </c:pt>
                <c:pt idx="115">
                  <c:v>22.103097365573156</c:v>
                </c:pt>
                <c:pt idx="116">
                  <c:v>22.215858318670065</c:v>
                </c:pt>
                <c:pt idx="117">
                  <c:v>22.526706716404682</c:v>
                </c:pt>
                <c:pt idx="118">
                  <c:v>23.048959393177491</c:v>
                </c:pt>
                <c:pt idx="119">
                  <c:v>23.46066320730316</c:v>
                </c:pt>
                <c:pt idx="120">
                  <c:v>23.150348178118218</c:v>
                </c:pt>
                <c:pt idx="121">
                  <c:v>22.91292195931694</c:v>
                </c:pt>
                <c:pt idx="122">
                  <c:v>22.8817673368542</c:v>
                </c:pt>
                <c:pt idx="123">
                  <c:v>23.298403629364643</c:v>
                </c:pt>
                <c:pt idx="124">
                  <c:v>22.567766772080521</c:v>
                </c:pt>
                <c:pt idx="125">
                  <c:v>23.490044009873365</c:v>
                </c:pt>
                <c:pt idx="126">
                  <c:v>23.459555432719473</c:v>
                </c:pt>
                <c:pt idx="127">
                  <c:v>23.515363300510248</c:v>
                </c:pt>
                <c:pt idx="128">
                  <c:v>24.344536424927021</c:v>
                </c:pt>
                <c:pt idx="129">
                  <c:v>24.481225893785844</c:v>
                </c:pt>
                <c:pt idx="130">
                  <c:v>24.63587991711044</c:v>
                </c:pt>
                <c:pt idx="131">
                  <c:v>24.970837276812567</c:v>
                </c:pt>
                <c:pt idx="132">
                  <c:v>24.670534150029159</c:v>
                </c:pt>
                <c:pt idx="133">
                  <c:v>24.987215377414376</c:v>
                </c:pt>
                <c:pt idx="134">
                  <c:v>25.310282351530038</c:v>
                </c:pt>
                <c:pt idx="135">
                  <c:v>24.765519871316609</c:v>
                </c:pt>
                <c:pt idx="136">
                  <c:v>24.913839943107057</c:v>
                </c:pt>
                <c:pt idx="137">
                  <c:v>25.228542774004296</c:v>
                </c:pt>
                <c:pt idx="138">
                  <c:v>25.245016423005545</c:v>
                </c:pt>
                <c:pt idx="139">
                  <c:v>25.141742983576613</c:v>
                </c:pt>
                <c:pt idx="140">
                  <c:v>25.135365190636563</c:v>
                </c:pt>
                <c:pt idx="141">
                  <c:v>25.141800423856097</c:v>
                </c:pt>
                <c:pt idx="142">
                  <c:v>25.193540741041321</c:v>
                </c:pt>
                <c:pt idx="143">
                  <c:v>24.983684351676146</c:v>
                </c:pt>
                <c:pt idx="144">
                  <c:v>24.630740711692923</c:v>
                </c:pt>
                <c:pt idx="145">
                  <c:v>24.608823095540178</c:v>
                </c:pt>
                <c:pt idx="146">
                  <c:v>24.502068363688501</c:v>
                </c:pt>
                <c:pt idx="147">
                  <c:v>24.850850639476981</c:v>
                </c:pt>
                <c:pt idx="148">
                  <c:v>23.032007669558958</c:v>
                </c:pt>
                <c:pt idx="149">
                  <c:v>22.954543805953751</c:v>
                </c:pt>
                <c:pt idx="150">
                  <c:v>22.476453249522891</c:v>
                </c:pt>
                <c:pt idx="151">
                  <c:v>22.619299164535676</c:v>
                </c:pt>
                <c:pt idx="152">
                  <c:v>22.664588527707171</c:v>
                </c:pt>
                <c:pt idx="153">
                  <c:v>22.683082679260171</c:v>
                </c:pt>
                <c:pt idx="154">
                  <c:v>22.331184340481979</c:v>
                </c:pt>
                <c:pt idx="155">
                  <c:v>22.826205723744696</c:v>
                </c:pt>
                <c:pt idx="156">
                  <c:v>22.89317348564818</c:v>
                </c:pt>
                <c:pt idx="157">
                  <c:v>23.426886284168187</c:v>
                </c:pt>
                <c:pt idx="158">
                  <c:v>24.831887528389004</c:v>
                </c:pt>
                <c:pt idx="159">
                  <c:v>24.894502390638088</c:v>
                </c:pt>
                <c:pt idx="160">
                  <c:v>24.674537519138994</c:v>
                </c:pt>
                <c:pt idx="161">
                  <c:v>24.774508504566427</c:v>
                </c:pt>
                <c:pt idx="162">
                  <c:v>24.799478444474765</c:v>
                </c:pt>
                <c:pt idx="163">
                  <c:v>23.394270769076439</c:v>
                </c:pt>
                <c:pt idx="164">
                  <c:v>23.344172450983265</c:v>
                </c:pt>
                <c:pt idx="165">
                  <c:v>23.466965069014478</c:v>
                </c:pt>
                <c:pt idx="166">
                  <c:v>23.384043948626985</c:v>
                </c:pt>
                <c:pt idx="167">
                  <c:v>24.941647736070173</c:v>
                </c:pt>
                <c:pt idx="168">
                  <c:v>24.640322599548966</c:v>
                </c:pt>
                <c:pt idx="169">
                  <c:v>24.779887212726308</c:v>
                </c:pt>
                <c:pt idx="170">
                  <c:v>24.9402886722002</c:v>
                </c:pt>
                <c:pt idx="171">
                  <c:v>25.367272139411362</c:v>
                </c:pt>
                <c:pt idx="172">
                  <c:v>23.799770268645659</c:v>
                </c:pt>
                <c:pt idx="173">
                  <c:v>24.364247891803359</c:v>
                </c:pt>
                <c:pt idx="174">
                  <c:v>24.664917387973762</c:v>
                </c:pt>
                <c:pt idx="175">
                  <c:v>24.917851881162353</c:v>
                </c:pt>
                <c:pt idx="176">
                  <c:v>25.337505646690371</c:v>
                </c:pt>
                <c:pt idx="177">
                  <c:v>25.679088725417156</c:v>
                </c:pt>
                <c:pt idx="178">
                  <c:v>25.222704494774828</c:v>
                </c:pt>
                <c:pt idx="179">
                  <c:v>25.850599028324126</c:v>
                </c:pt>
                <c:pt idx="180">
                  <c:v>25.707396297110122</c:v>
                </c:pt>
                <c:pt idx="181">
                  <c:v>26.924937938617891</c:v>
                </c:pt>
                <c:pt idx="182">
                  <c:v>26.998790799527658</c:v>
                </c:pt>
                <c:pt idx="183">
                  <c:v>27.176869174171145</c:v>
                </c:pt>
                <c:pt idx="184">
                  <c:v>27.32168454324902</c:v>
                </c:pt>
                <c:pt idx="185">
                  <c:v>28.731345164328392</c:v>
                </c:pt>
                <c:pt idx="186">
                  <c:v>28.822965923915284</c:v>
                </c:pt>
                <c:pt idx="187">
                  <c:v>27.193229962264439</c:v>
                </c:pt>
                <c:pt idx="188">
                  <c:v>27.600110095037035</c:v>
                </c:pt>
                <c:pt idx="189">
                  <c:v>27.54449146122926</c:v>
                </c:pt>
                <c:pt idx="190">
                  <c:v>27.541729354361404</c:v>
                </c:pt>
                <c:pt idx="191">
                  <c:v>28.643991064935161</c:v>
                </c:pt>
                <c:pt idx="192">
                  <c:v>28.647396833889921</c:v>
                </c:pt>
                <c:pt idx="193">
                  <c:v>28.468099454459448</c:v>
                </c:pt>
                <c:pt idx="194">
                  <c:v>28.627259866590407</c:v>
                </c:pt>
                <c:pt idx="195">
                  <c:v>28.811327288393663</c:v>
                </c:pt>
                <c:pt idx="196">
                  <c:v>26.951793920168406</c:v>
                </c:pt>
                <c:pt idx="197">
                  <c:v>27.137372804718709</c:v>
                </c:pt>
                <c:pt idx="198">
                  <c:v>27.343533518842772</c:v>
                </c:pt>
                <c:pt idx="199">
                  <c:v>27.218587094063469</c:v>
                </c:pt>
                <c:pt idx="200">
                  <c:v>27.725047636410263</c:v>
                </c:pt>
                <c:pt idx="201">
                  <c:v>27.792435558294965</c:v>
                </c:pt>
                <c:pt idx="202">
                  <c:v>28.081181373086526</c:v>
                </c:pt>
                <c:pt idx="203">
                  <c:v>29.308749072232661</c:v>
                </c:pt>
                <c:pt idx="204">
                  <c:v>28.869598603888878</c:v>
                </c:pt>
                <c:pt idx="205">
                  <c:v>28.936998917942297</c:v>
                </c:pt>
                <c:pt idx="206">
                  <c:v>29.223200139348606</c:v>
                </c:pt>
                <c:pt idx="207">
                  <c:v>29.485176983188872</c:v>
                </c:pt>
                <c:pt idx="208">
                  <c:v>29.476140290945214</c:v>
                </c:pt>
                <c:pt idx="209">
                  <c:v>29.557949373635996</c:v>
                </c:pt>
                <c:pt idx="210">
                  <c:v>29.418515488192945</c:v>
                </c:pt>
                <c:pt idx="211">
                  <c:v>27.25016643033198</c:v>
                </c:pt>
                <c:pt idx="212">
                  <c:v>26.904748101147586</c:v>
                </c:pt>
                <c:pt idx="213">
                  <c:v>26.946739692675042</c:v>
                </c:pt>
                <c:pt idx="214">
                  <c:v>26.771484026202653</c:v>
                </c:pt>
                <c:pt idx="215">
                  <c:v>27.268144953385175</c:v>
                </c:pt>
                <c:pt idx="216">
                  <c:v>27.162950761683028</c:v>
                </c:pt>
                <c:pt idx="217">
                  <c:v>26.849787313319517</c:v>
                </c:pt>
                <c:pt idx="218">
                  <c:v>27.002229178263981</c:v>
                </c:pt>
                <c:pt idx="219">
                  <c:v>27.719348929478468</c:v>
                </c:pt>
                <c:pt idx="220">
                  <c:v>25.734925468105299</c:v>
                </c:pt>
                <c:pt idx="221">
                  <c:v>25.995041989090481</c:v>
                </c:pt>
                <c:pt idx="222">
                  <c:v>25.856485982111831</c:v>
                </c:pt>
                <c:pt idx="223">
                  <c:v>25.518508292635268</c:v>
                </c:pt>
                <c:pt idx="224">
                  <c:v>25.575143279444195</c:v>
                </c:pt>
                <c:pt idx="225">
                  <c:v>25.838225860108331</c:v>
                </c:pt>
                <c:pt idx="226">
                  <c:v>25.896607521164782</c:v>
                </c:pt>
                <c:pt idx="227">
                  <c:v>25.909739868254665</c:v>
                </c:pt>
                <c:pt idx="228">
                  <c:v>25.858321648712039</c:v>
                </c:pt>
                <c:pt idx="229">
                  <c:v>25.875579404380993</c:v>
                </c:pt>
                <c:pt idx="230">
                  <c:v>26.455809487003872</c:v>
                </c:pt>
                <c:pt idx="231">
                  <c:v>26.514467683666766</c:v>
                </c:pt>
                <c:pt idx="232">
                  <c:v>26.360464370649559</c:v>
                </c:pt>
                <c:pt idx="233">
                  <c:v>26.714166649273501</c:v>
                </c:pt>
                <c:pt idx="234">
                  <c:v>26.425872403390283</c:v>
                </c:pt>
                <c:pt idx="235">
                  <c:v>24.240305265644981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0C-4115-816B-57D489ACBD56}"/>
            </c:ext>
          </c:extLst>
        </c:ser>
        <c:ser>
          <c:idx val="3"/>
          <c:order val="3"/>
          <c:tx>
            <c:v>Pré Fixado</c:v>
          </c:tx>
          <c:spPr>
            <a:ln w="44450"/>
          </c:spPr>
          <c:marker>
            <c:symbol val="none"/>
          </c:marker>
          <c:cat>
            <c:strRef>
              <c:f>Plan2!$P$11:$P$247</c:f>
              <c:strCache>
                <c:ptCount val="237"/>
                <c:pt idx="12">
                  <c:v>1997</c:v>
                </c:pt>
                <c:pt idx="24">
                  <c:v>1998</c:v>
                </c:pt>
                <c:pt idx="36">
                  <c:v>1999</c:v>
                </c:pt>
                <c:pt idx="48">
                  <c:v>2000</c:v>
                </c:pt>
                <c:pt idx="60">
                  <c:v>2001</c:v>
                </c:pt>
                <c:pt idx="72">
                  <c:v>2002</c:v>
                </c:pt>
                <c:pt idx="84">
                  <c:v>2003</c:v>
                </c:pt>
                <c:pt idx="96">
                  <c:v>2004</c:v>
                </c:pt>
                <c:pt idx="108">
                  <c:v>2005</c:v>
                </c:pt>
                <c:pt idx="120">
                  <c:v>2006</c:v>
                </c:pt>
                <c:pt idx="132">
                  <c:v>2007</c:v>
                </c:pt>
                <c:pt idx="144">
                  <c:v>2008</c:v>
                </c:pt>
                <c:pt idx="156">
                  <c:v>2009</c:v>
                </c:pt>
                <c:pt idx="168">
                  <c:v>2010</c:v>
                </c:pt>
                <c:pt idx="180">
                  <c:v>2011</c:v>
                </c:pt>
                <c:pt idx="192">
                  <c:v>2012</c:v>
                </c:pt>
                <c:pt idx="204">
                  <c:v>2013</c:v>
                </c:pt>
                <c:pt idx="216">
                  <c:v>2014</c:v>
                </c:pt>
                <c:pt idx="219">
                  <c:v>2015 Mar</c:v>
                </c:pt>
                <c:pt idx="228">
                  <c:v>2015</c:v>
                </c:pt>
                <c:pt idx="236">
                  <c:v>2016 Ago</c:v>
                </c:pt>
              </c:strCache>
            </c:strRef>
          </c:cat>
          <c:val>
            <c:numRef>
              <c:f>Plan2!$U$12:$U$247</c:f>
              <c:numCache>
                <c:formatCode>0.0_)</c:formatCode>
                <c:ptCount val="236"/>
                <c:pt idx="0">
                  <c:v>61.229974852897669</c:v>
                </c:pt>
                <c:pt idx="1">
                  <c:v>57.771601503034674</c:v>
                </c:pt>
                <c:pt idx="2">
                  <c:v>57.881780987783657</c:v>
                </c:pt>
                <c:pt idx="3">
                  <c:v>59.643231832051121</c:v>
                </c:pt>
                <c:pt idx="4">
                  <c:v>59.462472811523206</c:v>
                </c:pt>
                <c:pt idx="5">
                  <c:v>60.89816609022138</c:v>
                </c:pt>
                <c:pt idx="6">
                  <c:v>60.557237533975929</c:v>
                </c:pt>
                <c:pt idx="7">
                  <c:v>61.161039575299149</c:v>
                </c:pt>
                <c:pt idx="8">
                  <c:v>58.380126578461912</c:v>
                </c:pt>
                <c:pt idx="9">
                  <c:v>56.207012695813241</c:v>
                </c:pt>
                <c:pt idx="10">
                  <c:v>52.476912827630308</c:v>
                </c:pt>
                <c:pt idx="11">
                  <c:v>41.322102537985252</c:v>
                </c:pt>
                <c:pt idx="12">
                  <c:v>41.869517802377395</c:v>
                </c:pt>
                <c:pt idx="13">
                  <c:v>43.809201015776708</c:v>
                </c:pt>
                <c:pt idx="14">
                  <c:v>49.827533568351633</c:v>
                </c:pt>
                <c:pt idx="15">
                  <c:v>53.110509448368781</c:v>
                </c:pt>
                <c:pt idx="16">
                  <c:v>53.702544343114688</c:v>
                </c:pt>
                <c:pt idx="17">
                  <c:v>34.450850378722414</c:v>
                </c:pt>
                <c:pt idx="18">
                  <c:v>20.597907689349121</c:v>
                </c:pt>
                <c:pt idx="19">
                  <c:v>12.817080540318992</c:v>
                </c:pt>
                <c:pt idx="20">
                  <c:v>6.8595516049883205</c:v>
                </c:pt>
                <c:pt idx="21">
                  <c:v>6.1264997768217535</c:v>
                </c:pt>
                <c:pt idx="22">
                  <c:v>5.2885526564370062</c:v>
                </c:pt>
                <c:pt idx="23">
                  <c:v>1.6708388402500847</c:v>
                </c:pt>
                <c:pt idx="24">
                  <c:v>4.3349047310685602</c:v>
                </c:pt>
                <c:pt idx="25">
                  <c:v>4.6368230237553929</c:v>
                </c:pt>
                <c:pt idx="26">
                  <c:v>1.1239996082156212</c:v>
                </c:pt>
                <c:pt idx="27">
                  <c:v>2.8533042588657831</c:v>
                </c:pt>
                <c:pt idx="28">
                  <c:v>5.0008296337361475</c:v>
                </c:pt>
                <c:pt idx="29">
                  <c:v>7.8901880209868533</c:v>
                </c:pt>
                <c:pt idx="30">
                  <c:v>10.488936401633667</c:v>
                </c:pt>
                <c:pt idx="31">
                  <c:v>11.443228238728741</c:v>
                </c:pt>
                <c:pt idx="32">
                  <c:v>10.623585976303142</c:v>
                </c:pt>
                <c:pt idx="33">
                  <c:v>11.460537760100033</c:v>
                </c:pt>
                <c:pt idx="34">
                  <c:v>11.223343675480352</c:v>
                </c:pt>
                <c:pt idx="35">
                  <c:v>9.1606476342369643</c:v>
                </c:pt>
                <c:pt idx="36">
                  <c:v>9.9973980630798742</c:v>
                </c:pt>
                <c:pt idx="37">
                  <c:v>11.013171531576857</c:v>
                </c:pt>
                <c:pt idx="38">
                  <c:v>13.065862626330373</c:v>
                </c:pt>
                <c:pt idx="39">
                  <c:v>13.771070653951719</c:v>
                </c:pt>
                <c:pt idx="40">
                  <c:v>12.500726989147504</c:v>
                </c:pt>
                <c:pt idx="41">
                  <c:v>13.190348796570653</c:v>
                </c:pt>
                <c:pt idx="42">
                  <c:v>13.788956177025542</c:v>
                </c:pt>
                <c:pt idx="43">
                  <c:v>14.585566829585767</c:v>
                </c:pt>
                <c:pt idx="44">
                  <c:v>15.390453803369242</c:v>
                </c:pt>
                <c:pt idx="45">
                  <c:v>15.582518508245039</c:v>
                </c:pt>
                <c:pt idx="46">
                  <c:v>14.593583038055138</c:v>
                </c:pt>
                <c:pt idx="47">
                  <c:v>14.880214208123338</c:v>
                </c:pt>
                <c:pt idx="48">
                  <c:v>14.135709090381962</c:v>
                </c:pt>
                <c:pt idx="49">
                  <c:v>13.722250730155888</c:v>
                </c:pt>
                <c:pt idx="50">
                  <c:v>14.006040824999888</c:v>
                </c:pt>
                <c:pt idx="51">
                  <c:v>12.467807915726302</c:v>
                </c:pt>
                <c:pt idx="52">
                  <c:v>11.385904742253727</c:v>
                </c:pt>
                <c:pt idx="53">
                  <c:v>11.011398127149779</c:v>
                </c:pt>
                <c:pt idx="54">
                  <c:v>10.102156959454115</c:v>
                </c:pt>
                <c:pt idx="55">
                  <c:v>9.5844312630649515</c:v>
                </c:pt>
                <c:pt idx="56">
                  <c:v>9.3511963647453218</c:v>
                </c:pt>
                <c:pt idx="57">
                  <c:v>8.5435377380459165</c:v>
                </c:pt>
                <c:pt idx="58">
                  <c:v>8.4645304090279225</c:v>
                </c:pt>
                <c:pt idx="59">
                  <c:v>8.0589662557118835</c:v>
                </c:pt>
                <c:pt idx="60">
                  <c:v>7.689125988284756</c:v>
                </c:pt>
                <c:pt idx="61">
                  <c:v>7.5855742130415473</c:v>
                </c:pt>
                <c:pt idx="62">
                  <c:v>9.0655525400255321</c:v>
                </c:pt>
                <c:pt idx="63">
                  <c:v>9.7117126600580175</c:v>
                </c:pt>
                <c:pt idx="64">
                  <c:v>9.4255550608238448</c:v>
                </c:pt>
                <c:pt idx="65">
                  <c:v>8.3452098837852482</c:v>
                </c:pt>
                <c:pt idx="66">
                  <c:v>7.4184090910575682</c:v>
                </c:pt>
                <c:pt idx="67">
                  <c:v>7.2584309644565064</c:v>
                </c:pt>
                <c:pt idx="68">
                  <c:v>6.0891359619285668</c:v>
                </c:pt>
                <c:pt idx="69">
                  <c:v>5.9826408750004685</c:v>
                </c:pt>
                <c:pt idx="70">
                  <c:v>4.0274546874692012</c:v>
                </c:pt>
                <c:pt idx="71">
                  <c:v>1.9841320199446955</c:v>
                </c:pt>
                <c:pt idx="72">
                  <c:v>1.6935579147868827</c:v>
                </c:pt>
                <c:pt idx="73">
                  <c:v>1.7734780984368708</c:v>
                </c:pt>
                <c:pt idx="74">
                  <c:v>2.1734254751564119</c:v>
                </c:pt>
                <c:pt idx="75">
                  <c:v>1.7686282122888894</c:v>
                </c:pt>
                <c:pt idx="76">
                  <c:v>3.0434497556464115</c:v>
                </c:pt>
                <c:pt idx="77">
                  <c:v>4.1774330700988056</c:v>
                </c:pt>
                <c:pt idx="78">
                  <c:v>5.9180592759719959</c:v>
                </c:pt>
                <c:pt idx="79">
                  <c:v>6.8511495246018805</c:v>
                </c:pt>
                <c:pt idx="80">
                  <c:v>8.349994279145081</c:v>
                </c:pt>
                <c:pt idx="81">
                  <c:v>9.1858953904362117</c:v>
                </c:pt>
                <c:pt idx="82">
                  <c:v>10.477233270677527</c:v>
                </c:pt>
                <c:pt idx="83">
                  <c:v>11.621762230501385</c:v>
                </c:pt>
                <c:pt idx="84">
                  <c:v>11.395673868717566</c:v>
                </c:pt>
                <c:pt idx="85">
                  <c:v>12.378867089721805</c:v>
                </c:pt>
                <c:pt idx="86">
                  <c:v>14.172496143621347</c:v>
                </c:pt>
                <c:pt idx="87">
                  <c:v>14.681277181896284</c:v>
                </c:pt>
                <c:pt idx="88">
                  <c:v>14.695737256077537</c:v>
                </c:pt>
                <c:pt idx="89">
                  <c:v>15.233571085337791</c:v>
                </c:pt>
                <c:pt idx="90">
                  <c:v>13.698315865180161</c:v>
                </c:pt>
                <c:pt idx="91">
                  <c:v>15.084076256175811</c:v>
                </c:pt>
                <c:pt idx="92">
                  <c:v>15.930925368242915</c:v>
                </c:pt>
                <c:pt idx="93">
                  <c:v>15.898925058172731</c:v>
                </c:pt>
                <c:pt idx="94">
                  <c:v>17.235277025191063</c:v>
                </c:pt>
                <c:pt idx="95">
                  <c:v>18.98129434914496</c:v>
                </c:pt>
                <c:pt idx="96">
                  <c:v>17.505574353188454</c:v>
                </c:pt>
                <c:pt idx="97">
                  <c:v>19.184924892671102</c:v>
                </c:pt>
                <c:pt idx="98">
                  <c:v>20.450223229685811</c:v>
                </c:pt>
                <c:pt idx="99">
                  <c:v>19.260349541010836</c:v>
                </c:pt>
                <c:pt idx="100">
                  <c:v>21.177129348293626</c:v>
                </c:pt>
                <c:pt idx="101">
                  <c:v>22.136995232628944</c:v>
                </c:pt>
                <c:pt idx="102">
                  <c:v>21.53531430729063</c:v>
                </c:pt>
                <c:pt idx="103">
                  <c:v>22.787196707633395</c:v>
                </c:pt>
                <c:pt idx="104">
                  <c:v>24.656870033013405</c:v>
                </c:pt>
                <c:pt idx="105">
                  <c:v>23.184771394189948</c:v>
                </c:pt>
                <c:pt idx="106">
                  <c:v>25.861077517200602</c:v>
                </c:pt>
                <c:pt idx="107">
                  <c:v>27.221741210634505</c:v>
                </c:pt>
                <c:pt idx="108">
                  <c:v>25.236168577684055</c:v>
                </c:pt>
                <c:pt idx="109">
                  <c:v>26.841980550451005</c:v>
                </c:pt>
                <c:pt idx="110">
                  <c:v>27.507068788560034</c:v>
                </c:pt>
                <c:pt idx="111">
                  <c:v>25.769331747499869</c:v>
                </c:pt>
                <c:pt idx="112">
                  <c:v>27.120435650760804</c:v>
                </c:pt>
                <c:pt idx="113">
                  <c:v>29.423916486899849</c:v>
                </c:pt>
                <c:pt idx="114">
                  <c:v>27.73654512469102</c:v>
                </c:pt>
                <c:pt idx="115">
                  <c:v>29.28331140968784</c:v>
                </c:pt>
                <c:pt idx="116">
                  <c:v>30.748943151535464</c:v>
                </c:pt>
                <c:pt idx="117">
                  <c:v>30.368478266243347</c:v>
                </c:pt>
                <c:pt idx="118">
                  <c:v>32.948785018170035</c:v>
                </c:pt>
                <c:pt idx="119">
                  <c:v>34.246167864236185</c:v>
                </c:pt>
                <c:pt idx="120">
                  <c:v>31.623286807995783</c:v>
                </c:pt>
                <c:pt idx="121">
                  <c:v>32.528978553649985</c:v>
                </c:pt>
                <c:pt idx="122">
                  <c:v>34.102287370332846</c:v>
                </c:pt>
                <c:pt idx="123">
                  <c:v>32.871871350658843</c:v>
                </c:pt>
                <c:pt idx="124">
                  <c:v>33.131268436449531</c:v>
                </c:pt>
                <c:pt idx="125">
                  <c:v>34.743422301666357</c:v>
                </c:pt>
                <c:pt idx="126">
                  <c:v>31.241500610475736</c:v>
                </c:pt>
                <c:pt idx="127">
                  <c:v>31.538019729521238</c:v>
                </c:pt>
                <c:pt idx="128">
                  <c:v>32.131088210137648</c:v>
                </c:pt>
                <c:pt idx="129">
                  <c:v>30.360167992836178</c:v>
                </c:pt>
                <c:pt idx="130">
                  <c:v>31.624152698348812</c:v>
                </c:pt>
                <c:pt idx="131">
                  <c:v>32.859565057997912</c:v>
                </c:pt>
                <c:pt idx="132">
                  <c:v>29.349269395641624</c:v>
                </c:pt>
                <c:pt idx="133">
                  <c:v>30.750096649426993</c:v>
                </c:pt>
                <c:pt idx="134">
                  <c:v>31.153060002668109</c:v>
                </c:pt>
                <c:pt idx="135">
                  <c:v>28.286107114349431</c:v>
                </c:pt>
                <c:pt idx="136">
                  <c:v>29.05353328016411</c:v>
                </c:pt>
                <c:pt idx="137">
                  <c:v>29.292538108506438</c:v>
                </c:pt>
                <c:pt idx="138">
                  <c:v>24.727795918074566</c:v>
                </c:pt>
                <c:pt idx="139">
                  <c:v>25.613698165794958</c:v>
                </c:pt>
                <c:pt idx="140">
                  <c:v>26.345325551205189</c:v>
                </c:pt>
                <c:pt idx="141">
                  <c:v>25.348597229988464</c:v>
                </c:pt>
                <c:pt idx="142">
                  <c:v>25.969323344672318</c:v>
                </c:pt>
                <c:pt idx="143">
                  <c:v>26.011678395753979</c:v>
                </c:pt>
                <c:pt idx="144">
                  <c:v>21.369771352162694</c:v>
                </c:pt>
                <c:pt idx="145">
                  <c:v>21.952212912287404</c:v>
                </c:pt>
                <c:pt idx="146">
                  <c:v>23.279342832548299</c:v>
                </c:pt>
                <c:pt idx="147">
                  <c:v>22.035886965841435</c:v>
                </c:pt>
                <c:pt idx="148">
                  <c:v>22.914460958831619</c:v>
                </c:pt>
                <c:pt idx="149">
                  <c:v>24.572218925705616</c:v>
                </c:pt>
                <c:pt idx="150">
                  <c:v>23.063242889394864</c:v>
                </c:pt>
                <c:pt idx="151">
                  <c:v>24.35417847387281</c:v>
                </c:pt>
                <c:pt idx="152">
                  <c:v>24.939390752660522</c:v>
                </c:pt>
                <c:pt idx="153">
                  <c:v>23.301433988116319</c:v>
                </c:pt>
                <c:pt idx="154">
                  <c:v>24.645978544123356</c:v>
                </c:pt>
                <c:pt idx="155">
                  <c:v>25.816033853281656</c:v>
                </c:pt>
                <c:pt idx="156">
                  <c:v>21.511219164827043</c:v>
                </c:pt>
                <c:pt idx="157">
                  <c:v>22.626815914884883</c:v>
                </c:pt>
                <c:pt idx="158">
                  <c:v>24.462903369870006</c:v>
                </c:pt>
                <c:pt idx="159">
                  <c:v>26.895762965476322</c:v>
                </c:pt>
                <c:pt idx="160">
                  <c:v>27.691364114022821</c:v>
                </c:pt>
                <c:pt idx="161">
                  <c:v>28.641187178785522</c:v>
                </c:pt>
                <c:pt idx="162">
                  <c:v>27.323997652262744</c:v>
                </c:pt>
                <c:pt idx="163">
                  <c:v>29.125346406251772</c:v>
                </c:pt>
                <c:pt idx="164">
                  <c:v>30.120781853641059</c:v>
                </c:pt>
                <c:pt idx="165">
                  <c:v>29.374219816007042</c:v>
                </c:pt>
                <c:pt idx="166">
                  <c:v>30.163682581311352</c:v>
                </c:pt>
                <c:pt idx="167">
                  <c:v>32.651268355019468</c:v>
                </c:pt>
                <c:pt idx="168">
                  <c:v>27.516018054043784</c:v>
                </c:pt>
                <c:pt idx="169">
                  <c:v>28.306531516085421</c:v>
                </c:pt>
                <c:pt idx="170">
                  <c:v>29.016921434336385</c:v>
                </c:pt>
                <c:pt idx="171">
                  <c:v>29.55097014663377</c:v>
                </c:pt>
                <c:pt idx="172">
                  <c:v>30.936918475284468</c:v>
                </c:pt>
                <c:pt idx="173">
                  <c:v>32.973860755402342</c:v>
                </c:pt>
                <c:pt idx="174">
                  <c:v>28.259351384276428</c:v>
                </c:pt>
                <c:pt idx="175">
                  <c:v>28.965828117906721</c:v>
                </c:pt>
                <c:pt idx="176">
                  <c:v>30.066588710045139</c:v>
                </c:pt>
                <c:pt idx="177">
                  <c:v>29.683213839842082</c:v>
                </c:pt>
                <c:pt idx="178">
                  <c:v>30.826297590573137</c:v>
                </c:pt>
                <c:pt idx="179">
                  <c:v>32.584816681406615</c:v>
                </c:pt>
                <c:pt idx="180">
                  <c:v>28.225172000834821</c:v>
                </c:pt>
                <c:pt idx="181">
                  <c:v>30.335801864033861</c:v>
                </c:pt>
                <c:pt idx="182">
                  <c:v>30.948108648875756</c:v>
                </c:pt>
                <c:pt idx="183">
                  <c:v>30.58355119333438</c:v>
                </c:pt>
                <c:pt idx="184">
                  <c:v>31.647924851302566</c:v>
                </c:pt>
                <c:pt idx="185">
                  <c:v>33.256309426680097</c:v>
                </c:pt>
                <c:pt idx="186">
                  <c:v>28.401240808537004</c:v>
                </c:pt>
                <c:pt idx="187">
                  <c:v>29.332493620158324</c:v>
                </c:pt>
                <c:pt idx="188">
                  <c:v>30.428059010020252</c:v>
                </c:pt>
                <c:pt idx="189">
                  <c:v>30.43145671451073</c:v>
                </c:pt>
                <c:pt idx="190">
                  <c:v>31.163822874895043</c:v>
                </c:pt>
                <c:pt idx="191">
                  <c:v>32.695181197159471</c:v>
                </c:pt>
                <c:pt idx="192">
                  <c:v>28.18817764789992</c:v>
                </c:pt>
                <c:pt idx="193">
                  <c:v>28.745692998665827</c:v>
                </c:pt>
                <c:pt idx="194">
                  <c:v>29.606104217329605</c:v>
                </c:pt>
                <c:pt idx="195">
                  <c:v>28.675130611832351</c:v>
                </c:pt>
                <c:pt idx="196">
                  <c:v>29.442086141419942</c:v>
                </c:pt>
                <c:pt idx="197">
                  <c:v>30.807465342248648</c:v>
                </c:pt>
                <c:pt idx="198">
                  <c:v>28.429010277444089</c:v>
                </c:pt>
                <c:pt idx="199">
                  <c:v>29.262904312695138</c:v>
                </c:pt>
                <c:pt idx="200">
                  <c:v>30.869869831159626</c:v>
                </c:pt>
                <c:pt idx="201">
                  <c:v>31.306607566195389</c:v>
                </c:pt>
                <c:pt idx="202">
                  <c:v>32.668041484499369</c:v>
                </c:pt>
                <c:pt idx="203">
                  <c:v>34.617145945169177</c:v>
                </c:pt>
                <c:pt idx="204">
                  <c:v>29.775165622686188</c:v>
                </c:pt>
                <c:pt idx="205">
                  <c:v>30.52586274595015</c:v>
                </c:pt>
                <c:pt idx="206">
                  <c:v>31.914124707785568</c:v>
                </c:pt>
                <c:pt idx="207">
                  <c:v>29.459230919245304</c:v>
                </c:pt>
                <c:pt idx="208">
                  <c:v>30.959843307760337</c:v>
                </c:pt>
                <c:pt idx="209">
                  <c:v>32.4048483232705</c:v>
                </c:pt>
                <c:pt idx="210">
                  <c:v>30.159279391614213</c:v>
                </c:pt>
                <c:pt idx="211">
                  <c:v>30.994736042237047</c:v>
                </c:pt>
                <c:pt idx="212">
                  <c:v>31.209185312523562</c:v>
                </c:pt>
                <c:pt idx="213">
                  <c:v>29.175848213374607</c:v>
                </c:pt>
                <c:pt idx="214">
                  <c:v>30.049437601360772</c:v>
                </c:pt>
                <c:pt idx="215">
                  <c:v>31.621275286559637</c:v>
                </c:pt>
                <c:pt idx="216">
                  <c:v>28.418302547137426</c:v>
                </c:pt>
                <c:pt idx="217">
                  <c:v>29.459256507873178</c:v>
                </c:pt>
                <c:pt idx="218">
                  <c:v>31.254536913305653</c:v>
                </c:pt>
                <c:pt idx="219">
                  <c:v>30.302420893790444</c:v>
                </c:pt>
                <c:pt idx="220">
                  <c:v>32.035097662402158</c:v>
                </c:pt>
                <c:pt idx="221">
                  <c:v>33.08193661390272</c:v>
                </c:pt>
                <c:pt idx="222">
                  <c:v>31.627612568958696</c:v>
                </c:pt>
                <c:pt idx="223">
                  <c:v>32.434722628590102</c:v>
                </c:pt>
                <c:pt idx="224">
                  <c:v>32.633437500444231</c:v>
                </c:pt>
                <c:pt idx="225">
                  <c:v>29.070793645354509</c:v>
                </c:pt>
                <c:pt idx="226">
                  <c:v>30.224977328097953</c:v>
                </c:pt>
                <c:pt idx="227">
                  <c:v>30.679040221103993</c:v>
                </c:pt>
                <c:pt idx="228">
                  <c:v>27.157885163783686</c:v>
                </c:pt>
                <c:pt idx="229">
                  <c:v>28.040442799710185</c:v>
                </c:pt>
                <c:pt idx="230">
                  <c:v>29.134447142036045</c:v>
                </c:pt>
                <c:pt idx="231">
                  <c:v>25.903840236709264</c:v>
                </c:pt>
                <c:pt idx="232">
                  <c:v>26.856689837675766</c:v>
                </c:pt>
                <c:pt idx="233">
                  <c:v>28.077225522643289</c:v>
                </c:pt>
                <c:pt idx="234">
                  <c:v>26.626623159220742</c:v>
                </c:pt>
                <c:pt idx="235">
                  <c:v>27.493156673478531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0C-4115-816B-57D489ACBD56}"/>
            </c:ext>
          </c:extLst>
        </c:ser>
        <c:ser>
          <c:idx val="4"/>
          <c:order val="4"/>
          <c:tx>
            <c:v>Câmbio</c:v>
          </c:tx>
          <c:spPr>
            <a:ln w="44450"/>
          </c:spPr>
          <c:marker>
            <c:symbol val="none"/>
          </c:marker>
          <c:cat>
            <c:strRef>
              <c:f>Plan2!$P$11:$P$247</c:f>
              <c:strCache>
                <c:ptCount val="237"/>
                <c:pt idx="12">
                  <c:v>1997</c:v>
                </c:pt>
                <c:pt idx="24">
                  <c:v>1998</c:v>
                </c:pt>
                <c:pt idx="36">
                  <c:v>1999</c:v>
                </c:pt>
                <c:pt idx="48">
                  <c:v>2000</c:v>
                </c:pt>
                <c:pt idx="60">
                  <c:v>2001</c:v>
                </c:pt>
                <c:pt idx="72">
                  <c:v>2002</c:v>
                </c:pt>
                <c:pt idx="84">
                  <c:v>2003</c:v>
                </c:pt>
                <c:pt idx="96">
                  <c:v>2004</c:v>
                </c:pt>
                <c:pt idx="108">
                  <c:v>2005</c:v>
                </c:pt>
                <c:pt idx="120">
                  <c:v>2006</c:v>
                </c:pt>
                <c:pt idx="132">
                  <c:v>2007</c:v>
                </c:pt>
                <c:pt idx="144">
                  <c:v>2008</c:v>
                </c:pt>
                <c:pt idx="156">
                  <c:v>2009</c:v>
                </c:pt>
                <c:pt idx="168">
                  <c:v>2010</c:v>
                </c:pt>
                <c:pt idx="180">
                  <c:v>2011</c:v>
                </c:pt>
                <c:pt idx="192">
                  <c:v>2012</c:v>
                </c:pt>
                <c:pt idx="204">
                  <c:v>2013</c:v>
                </c:pt>
                <c:pt idx="216">
                  <c:v>2014</c:v>
                </c:pt>
                <c:pt idx="219">
                  <c:v>2015 Mar</c:v>
                </c:pt>
                <c:pt idx="228">
                  <c:v>2015</c:v>
                </c:pt>
                <c:pt idx="236">
                  <c:v>2016 Ago</c:v>
                </c:pt>
              </c:strCache>
            </c:strRef>
          </c:cat>
          <c:val>
            <c:numRef>
              <c:f>Plan2!$V$12:$V$247</c:f>
              <c:numCache>
                <c:formatCode>0.0_)</c:formatCode>
                <c:ptCount val="236"/>
                <c:pt idx="0">
                  <c:v>13.319442019973884</c:v>
                </c:pt>
                <c:pt idx="1">
                  <c:v>13.139398500238158</c:v>
                </c:pt>
                <c:pt idx="2">
                  <c:v>12.450793555818338</c:v>
                </c:pt>
                <c:pt idx="3">
                  <c:v>11.280221342874203</c:v>
                </c:pt>
                <c:pt idx="4">
                  <c:v>9.8668783108495681</c:v>
                </c:pt>
                <c:pt idx="5">
                  <c:v>9.4140663592220122</c:v>
                </c:pt>
                <c:pt idx="6">
                  <c:v>9.3652458945270833</c:v>
                </c:pt>
                <c:pt idx="7">
                  <c:v>9.1137945699777809</c:v>
                </c:pt>
                <c:pt idx="8">
                  <c:v>9.7205574197155507</c:v>
                </c:pt>
                <c:pt idx="9">
                  <c:v>12.964164972326056</c:v>
                </c:pt>
                <c:pt idx="10">
                  <c:v>15.086277129149767</c:v>
                </c:pt>
                <c:pt idx="11">
                  <c:v>15.512221750358332</c:v>
                </c:pt>
                <c:pt idx="12">
                  <c:v>15.933135871564911</c:v>
                </c:pt>
                <c:pt idx="13">
                  <c:v>15.487879693591204</c:v>
                </c:pt>
                <c:pt idx="14">
                  <c:v>14.876484689829232</c:v>
                </c:pt>
                <c:pt idx="15">
                  <c:v>16.720393597201909</c:v>
                </c:pt>
                <c:pt idx="16">
                  <c:v>17.070548288038662</c:v>
                </c:pt>
                <c:pt idx="17">
                  <c:v>16.168670151515705</c:v>
                </c:pt>
                <c:pt idx="18">
                  <c:v>16.138351003917904</c:v>
                </c:pt>
                <c:pt idx="19">
                  <c:v>19.041167087426381</c:v>
                </c:pt>
                <c:pt idx="20">
                  <c:v>20.803339290828145</c:v>
                </c:pt>
                <c:pt idx="21">
                  <c:v>19.418197144559276</c:v>
                </c:pt>
                <c:pt idx="22">
                  <c:v>19.650126390444747</c:v>
                </c:pt>
                <c:pt idx="23">
                  <c:v>20.805074651301435</c:v>
                </c:pt>
                <c:pt idx="24">
                  <c:v>28.976032088730957</c:v>
                </c:pt>
                <c:pt idx="25">
                  <c:v>27.146432321235558</c:v>
                </c:pt>
                <c:pt idx="26">
                  <c:v>23.271324294525847</c:v>
                </c:pt>
                <c:pt idx="27">
                  <c:v>23.415084346823598</c:v>
                </c:pt>
                <c:pt idx="28">
                  <c:v>24.18853406241341</c:v>
                </c:pt>
                <c:pt idx="29">
                  <c:v>23.230132617785348</c:v>
                </c:pt>
                <c:pt idx="30">
                  <c:v>23.928548986242955</c:v>
                </c:pt>
                <c:pt idx="31">
                  <c:v>25.543813727649617</c:v>
                </c:pt>
                <c:pt idx="32">
                  <c:v>25.886513362531264</c:v>
                </c:pt>
                <c:pt idx="33">
                  <c:v>26.474511028600784</c:v>
                </c:pt>
                <c:pt idx="34">
                  <c:v>25.76877236572307</c:v>
                </c:pt>
                <c:pt idx="35">
                  <c:v>24.164374153470767</c:v>
                </c:pt>
                <c:pt idx="36">
                  <c:v>23.810162875873115</c:v>
                </c:pt>
                <c:pt idx="37">
                  <c:v>22.937576695523855</c:v>
                </c:pt>
                <c:pt idx="38">
                  <c:v>22.615560497735192</c:v>
                </c:pt>
                <c:pt idx="39">
                  <c:v>21.619955094174205</c:v>
                </c:pt>
                <c:pt idx="40">
                  <c:v>21.341664201158206</c:v>
                </c:pt>
                <c:pt idx="41">
                  <c:v>20.901217928267677</c:v>
                </c:pt>
                <c:pt idx="42">
                  <c:v>20.605662049743348</c:v>
                </c:pt>
                <c:pt idx="43">
                  <c:v>21.097130135322477</c:v>
                </c:pt>
                <c:pt idx="44">
                  <c:v>21.076435378634159</c:v>
                </c:pt>
                <c:pt idx="45">
                  <c:v>21.517482120573494</c:v>
                </c:pt>
                <c:pt idx="46">
                  <c:v>22.273971362091896</c:v>
                </c:pt>
                <c:pt idx="47">
                  <c:v>22.453491600112294</c:v>
                </c:pt>
                <c:pt idx="48">
                  <c:v>22.00761895881179</c:v>
                </c:pt>
                <c:pt idx="49">
                  <c:v>22.85649957407373</c:v>
                </c:pt>
                <c:pt idx="50">
                  <c:v>23.960643620182225</c:v>
                </c:pt>
                <c:pt idx="51">
                  <c:v>24.930259163285683</c:v>
                </c:pt>
                <c:pt idx="52">
                  <c:v>26.875773672375068</c:v>
                </c:pt>
                <c:pt idx="53">
                  <c:v>27.248977975830346</c:v>
                </c:pt>
                <c:pt idx="54">
                  <c:v>27.610318214453304</c:v>
                </c:pt>
                <c:pt idx="55">
                  <c:v>28.809863538246411</c:v>
                </c:pt>
                <c:pt idx="56">
                  <c:v>32.260801620314631</c:v>
                </c:pt>
                <c:pt idx="57">
                  <c:v>33.804567516751135</c:v>
                </c:pt>
                <c:pt idx="58">
                  <c:v>32.213361339750264</c:v>
                </c:pt>
                <c:pt idx="59">
                  <c:v>29.496726488166875</c:v>
                </c:pt>
                <c:pt idx="60">
                  <c:v>29.828612048465164</c:v>
                </c:pt>
                <c:pt idx="61">
                  <c:v>28.953727983405265</c:v>
                </c:pt>
                <c:pt idx="62">
                  <c:v>28.589115049900698</c:v>
                </c:pt>
                <c:pt idx="63">
                  <c:v>28.600201795807024</c:v>
                </c:pt>
                <c:pt idx="64">
                  <c:v>29.895062347252154</c:v>
                </c:pt>
                <c:pt idx="65">
                  <c:v>32.149351841846453</c:v>
                </c:pt>
                <c:pt idx="66">
                  <c:v>35.748902363557185</c:v>
                </c:pt>
                <c:pt idx="67">
                  <c:v>32.724195925983572</c:v>
                </c:pt>
                <c:pt idx="68">
                  <c:v>37.767691522410693</c:v>
                </c:pt>
                <c:pt idx="69">
                  <c:v>34.948083035735891</c:v>
                </c:pt>
                <c:pt idx="70">
                  <c:v>34.331632002516265</c:v>
                </c:pt>
                <c:pt idx="71">
                  <c:v>33.546820522958967</c:v>
                </c:pt>
                <c:pt idx="72">
                  <c:v>32.275682258142488</c:v>
                </c:pt>
                <c:pt idx="73">
                  <c:v>32.868991120629524</c:v>
                </c:pt>
                <c:pt idx="74">
                  <c:v>31.25267475936586</c:v>
                </c:pt>
                <c:pt idx="75">
                  <c:v>28.090354200194135</c:v>
                </c:pt>
                <c:pt idx="76">
                  <c:v>28.555904307852721</c:v>
                </c:pt>
                <c:pt idx="77">
                  <c:v>27.09565031483125</c:v>
                </c:pt>
                <c:pt idx="78">
                  <c:v>26.683992428111015</c:v>
                </c:pt>
                <c:pt idx="79">
                  <c:v>25.851966424717403</c:v>
                </c:pt>
                <c:pt idx="80">
                  <c:v>24.341715616999402</c:v>
                </c:pt>
                <c:pt idx="81">
                  <c:v>22.512387863666483</c:v>
                </c:pt>
                <c:pt idx="82">
                  <c:v>22.081922308831693</c:v>
                </c:pt>
                <c:pt idx="83">
                  <c:v>20.47607121571345</c:v>
                </c:pt>
                <c:pt idx="84">
                  <c:v>19.009867393503981</c:v>
                </c:pt>
                <c:pt idx="85">
                  <c:v>17.293687709458723</c:v>
                </c:pt>
                <c:pt idx="86">
                  <c:v>16.250118117894612</c:v>
                </c:pt>
                <c:pt idx="87">
                  <c:v>15.121290096962644</c:v>
                </c:pt>
                <c:pt idx="88">
                  <c:v>14.787991412630616</c:v>
                </c:pt>
                <c:pt idx="89">
                  <c:v>14.22871525673127</c:v>
                </c:pt>
                <c:pt idx="90">
                  <c:v>12.720735718024962</c:v>
                </c:pt>
                <c:pt idx="91">
                  <c:v>11.878711122414488</c:v>
                </c:pt>
                <c:pt idx="92">
                  <c:v>11.213238622565935</c:v>
                </c:pt>
                <c:pt idx="93">
                  <c:v>10.238481898243684</c:v>
                </c:pt>
                <c:pt idx="94">
                  <c:v>9.5249319625708999</c:v>
                </c:pt>
                <c:pt idx="95">
                  <c:v>9.3399665339355753</c:v>
                </c:pt>
                <c:pt idx="96">
                  <c:v>7.5301568674764772</c:v>
                </c:pt>
                <c:pt idx="97">
                  <c:v>5.6689915478139845</c:v>
                </c:pt>
                <c:pt idx="98">
                  <c:v>4.7022594569518565</c:v>
                </c:pt>
                <c:pt idx="99">
                  <c:v>4.4179000381369171</c:v>
                </c:pt>
                <c:pt idx="100">
                  <c:v>4.1394232614531932</c:v>
                </c:pt>
                <c:pt idx="101">
                  <c:v>4.0151330912872538</c:v>
                </c:pt>
                <c:pt idx="102">
                  <c:v>4.0282976527667884</c:v>
                </c:pt>
                <c:pt idx="103">
                  <c:v>3.9723743452091758</c:v>
                </c:pt>
                <c:pt idx="104">
                  <c:v>3.7117343035085772</c:v>
                </c:pt>
                <c:pt idx="105">
                  <c:v>3.6261198566569801</c:v>
                </c:pt>
                <c:pt idx="106">
                  <c:v>3.1724555439279607</c:v>
                </c:pt>
                <c:pt idx="107">
                  <c:v>1.1532145082319361</c:v>
                </c:pt>
                <c:pt idx="108">
                  <c:v>-0.51369157485090833</c:v>
                </c:pt>
                <c:pt idx="109">
                  <c:v>-1.2934143666552722</c:v>
                </c:pt>
                <c:pt idx="110">
                  <c:v>-1.4976359760000377</c:v>
                </c:pt>
                <c:pt idx="111">
                  <c:v>-1.4955403418104816</c:v>
                </c:pt>
                <c:pt idx="112">
                  <c:v>-1.6348795390303879</c:v>
                </c:pt>
                <c:pt idx="113">
                  <c:v>-1.3248316439330232</c:v>
                </c:pt>
                <c:pt idx="114">
                  <c:v>-1.2950792254097168</c:v>
                </c:pt>
                <c:pt idx="115">
                  <c:v>-1.2836660255223185</c:v>
                </c:pt>
                <c:pt idx="116">
                  <c:v>-1.2345717833458376</c:v>
                </c:pt>
                <c:pt idx="117">
                  <c:v>-1.0883821383117231</c:v>
                </c:pt>
                <c:pt idx="118">
                  <c:v>-1.0661398892676703</c:v>
                </c:pt>
                <c:pt idx="119">
                  <c:v>-1.044459826122256</c:v>
                </c:pt>
                <c:pt idx="120">
                  <c:v>-0.99843011022452388</c:v>
                </c:pt>
                <c:pt idx="121">
                  <c:v>-0.97523887788670494</c:v>
                </c:pt>
                <c:pt idx="122">
                  <c:v>-0.92816596470916979</c:v>
                </c:pt>
                <c:pt idx="123">
                  <c:v>-1.2598031427432079</c:v>
                </c:pt>
                <c:pt idx="124">
                  <c:v>-1.3194389368908037</c:v>
                </c:pt>
                <c:pt idx="125">
                  <c:v>-1.9111701628399647</c:v>
                </c:pt>
                <c:pt idx="126">
                  <c:v>-2.1441111810448019</c:v>
                </c:pt>
                <c:pt idx="127">
                  <c:v>-2.1924186790533886</c:v>
                </c:pt>
                <c:pt idx="128">
                  <c:v>-2.0057859956374213</c:v>
                </c:pt>
                <c:pt idx="129">
                  <c:v>-1.9085330366417055</c:v>
                </c:pt>
                <c:pt idx="130">
                  <c:v>-1.9728521532391197</c:v>
                </c:pt>
                <c:pt idx="131">
                  <c:v>-2.0133974777958255</c:v>
                </c:pt>
                <c:pt idx="132">
                  <c:v>-1.9177633020999438</c:v>
                </c:pt>
                <c:pt idx="133">
                  <c:v>-1.8695341418960589</c:v>
                </c:pt>
                <c:pt idx="134">
                  <c:v>-1.9215668015596352</c:v>
                </c:pt>
                <c:pt idx="135">
                  <c:v>-1.8032688815335107</c:v>
                </c:pt>
                <c:pt idx="136">
                  <c:v>-1.7568330056780441</c:v>
                </c:pt>
                <c:pt idx="137">
                  <c:v>-1.7139004516940264</c:v>
                </c:pt>
                <c:pt idx="138">
                  <c:v>-1.6607746473933194</c:v>
                </c:pt>
                <c:pt idx="139">
                  <c:v>-1.7338598435169912</c:v>
                </c:pt>
                <c:pt idx="140">
                  <c:v>-1.9115823188723686</c:v>
                </c:pt>
                <c:pt idx="141">
                  <c:v>1.059627737599631</c:v>
                </c:pt>
                <c:pt idx="142">
                  <c:v>2.603950489117659</c:v>
                </c:pt>
                <c:pt idx="143">
                  <c:v>2.6322301302671733</c:v>
                </c:pt>
                <c:pt idx="144">
                  <c:v>2.6115750727903642</c:v>
                </c:pt>
                <c:pt idx="145">
                  <c:v>2.5580888797375572</c:v>
                </c:pt>
                <c:pt idx="146">
                  <c:v>2.3723745757300545</c:v>
                </c:pt>
                <c:pt idx="147">
                  <c:v>1.7508011390380898</c:v>
                </c:pt>
                <c:pt idx="148">
                  <c:v>0.72037980013098557</c:v>
                </c:pt>
                <c:pt idx="149">
                  <c:v>0.69455374649526613</c:v>
                </c:pt>
                <c:pt idx="150">
                  <c:v>0.61028614561790639</c:v>
                </c:pt>
                <c:pt idx="151">
                  <c:v>0.60427266548708436</c:v>
                </c:pt>
                <c:pt idx="152">
                  <c:v>0.56421814986526742</c:v>
                </c:pt>
                <c:pt idx="153">
                  <c:v>0.53498211906832216</c:v>
                </c:pt>
                <c:pt idx="154">
                  <c:v>0.53931097173708586</c:v>
                </c:pt>
                <c:pt idx="155">
                  <c:v>0.53896011481401607</c:v>
                </c:pt>
                <c:pt idx="156">
                  <c:v>0.5707136452741689</c:v>
                </c:pt>
                <c:pt idx="157">
                  <c:v>0.55010976356459973</c:v>
                </c:pt>
                <c:pt idx="158">
                  <c:v>0.55837113642526282</c:v>
                </c:pt>
                <c:pt idx="159">
                  <c:v>0.52551610385964742</c:v>
                </c:pt>
                <c:pt idx="160">
                  <c:v>0.54612520211751703</c:v>
                </c:pt>
                <c:pt idx="161">
                  <c:v>0.53670481396054859</c:v>
                </c:pt>
                <c:pt idx="162">
                  <c:v>0.52037050148667841</c:v>
                </c:pt>
                <c:pt idx="163">
                  <c:v>0.52249489970841501</c:v>
                </c:pt>
                <c:pt idx="164">
                  <c:v>0.49658798695787876</c:v>
                </c:pt>
                <c:pt idx="165">
                  <c:v>0.48161501693207026</c:v>
                </c:pt>
                <c:pt idx="166">
                  <c:v>0.48355039028213415</c:v>
                </c:pt>
                <c:pt idx="167">
                  <c:v>0.49218271819516873</c:v>
                </c:pt>
                <c:pt idx="168">
                  <c:v>0.18029810832809945</c:v>
                </c:pt>
                <c:pt idx="169">
                  <c:v>-0.23023250713629936</c:v>
                </c:pt>
                <c:pt idx="170">
                  <c:v>-0.34749970019720694</c:v>
                </c:pt>
                <c:pt idx="171">
                  <c:v>-0.44472676050078497</c:v>
                </c:pt>
                <c:pt idx="172">
                  <c:v>-0.44422852841293736</c:v>
                </c:pt>
                <c:pt idx="173">
                  <c:v>-0.31074777398095865</c:v>
                </c:pt>
                <c:pt idx="174">
                  <c:v>-0.35053930822750623</c:v>
                </c:pt>
                <c:pt idx="175">
                  <c:v>-0.30070627260090438</c:v>
                </c:pt>
                <c:pt idx="176">
                  <c:v>-1.6145539331651252E-2</c:v>
                </c:pt>
                <c:pt idx="177">
                  <c:v>0.36535169841357285</c:v>
                </c:pt>
                <c:pt idx="178">
                  <c:v>0.33262530050301176</c:v>
                </c:pt>
                <c:pt idx="179">
                  <c:v>0.34365042733725509</c:v>
                </c:pt>
                <c:pt idx="180">
                  <c:v>0.32189407260785186</c:v>
                </c:pt>
                <c:pt idx="181">
                  <c:v>0.29763844149193064</c:v>
                </c:pt>
                <c:pt idx="182">
                  <c:v>0.19170039429821537</c:v>
                </c:pt>
                <c:pt idx="183">
                  <c:v>0.18108351798491171</c:v>
                </c:pt>
                <c:pt idx="184">
                  <c:v>0.68010195929011252</c:v>
                </c:pt>
                <c:pt idx="185">
                  <c:v>0.87388105621200274</c:v>
                </c:pt>
                <c:pt idx="186">
                  <c:v>1.4357329931976548</c:v>
                </c:pt>
                <c:pt idx="187">
                  <c:v>0.98065314463803532</c:v>
                </c:pt>
                <c:pt idx="188">
                  <c:v>0.13134689640427916</c:v>
                </c:pt>
                <c:pt idx="189">
                  <c:v>3.0276598120761035E-2</c:v>
                </c:pt>
                <c:pt idx="190">
                  <c:v>0.16358361225916215</c:v>
                </c:pt>
                <c:pt idx="191">
                  <c:v>0.62789313075702213</c:v>
                </c:pt>
                <c:pt idx="192">
                  <c:v>0.58334959847605006</c:v>
                </c:pt>
                <c:pt idx="193">
                  <c:v>0.43267390539044515</c:v>
                </c:pt>
                <c:pt idx="194">
                  <c:v>0.4388034327368065</c:v>
                </c:pt>
                <c:pt idx="195">
                  <c:v>0.42201891047258394</c:v>
                </c:pt>
                <c:pt idx="196">
                  <c:v>0.45046064351465859</c:v>
                </c:pt>
                <c:pt idx="197">
                  <c:v>2.0642953264128141</c:v>
                </c:pt>
                <c:pt idx="198">
                  <c:v>2.8636584411712329</c:v>
                </c:pt>
                <c:pt idx="199">
                  <c:v>4.4985380954140322</c:v>
                </c:pt>
                <c:pt idx="200">
                  <c:v>5.0255640970070372</c:v>
                </c:pt>
                <c:pt idx="201">
                  <c:v>5.8671702704684048</c:v>
                </c:pt>
                <c:pt idx="202">
                  <c:v>6.595572836523794</c:v>
                </c:pt>
                <c:pt idx="203">
                  <c:v>7.3677842917908114</c:v>
                </c:pt>
                <c:pt idx="204">
                  <c:v>7.8088201652515492</c:v>
                </c:pt>
                <c:pt idx="205">
                  <c:v>7.9088063205808332</c:v>
                </c:pt>
                <c:pt idx="206">
                  <c:v>7.9674747471415248</c:v>
                </c:pt>
                <c:pt idx="207">
                  <c:v>7.9144674685948893</c:v>
                </c:pt>
                <c:pt idx="208">
                  <c:v>8.019551277040426</c:v>
                </c:pt>
                <c:pt idx="209">
                  <c:v>7.6722836608253155</c:v>
                </c:pt>
                <c:pt idx="210">
                  <c:v>8.0403056991493873</c:v>
                </c:pt>
                <c:pt idx="211">
                  <c:v>7.8386659410219117</c:v>
                </c:pt>
                <c:pt idx="212">
                  <c:v>8.6295798992332031</c:v>
                </c:pt>
                <c:pt idx="213">
                  <c:v>9.0887191298557024</c:v>
                </c:pt>
                <c:pt idx="214">
                  <c:v>9.7575633852774146</c:v>
                </c:pt>
                <c:pt idx="215">
                  <c:v>10.013295986235439</c:v>
                </c:pt>
                <c:pt idx="216">
                  <c:v>10.434934707581542</c:v>
                </c:pt>
                <c:pt idx="217">
                  <c:v>10.794372873669168</c:v>
                </c:pt>
                <c:pt idx="218">
                  <c:v>11.795713751960298</c:v>
                </c:pt>
                <c:pt idx="219">
                  <c:v>11.251995264487682</c:v>
                </c:pt>
                <c:pt idx="220">
                  <c:v>11.517377594287698</c:v>
                </c:pt>
                <c:pt idx="221">
                  <c:v>10.715346777202853</c:v>
                </c:pt>
                <c:pt idx="222">
                  <c:v>11.453595621161355</c:v>
                </c:pt>
                <c:pt idx="223">
                  <c:v>11.667217744678618</c:v>
                </c:pt>
                <c:pt idx="224">
                  <c:v>12.415049148362879</c:v>
                </c:pt>
                <c:pt idx="225">
                  <c:v>12.162735624645119</c:v>
                </c:pt>
                <c:pt idx="226">
                  <c:v>12.726639783891521</c:v>
                </c:pt>
                <c:pt idx="227">
                  <c:v>12.549330883395299</c:v>
                </c:pt>
                <c:pt idx="228">
                  <c:v>12.198082815744037</c:v>
                </c:pt>
                <c:pt idx="229">
                  <c:v>12.233293191207521</c:v>
                </c:pt>
                <c:pt idx="230">
                  <c:v>10.559556577295563</c:v>
                </c:pt>
                <c:pt idx="231">
                  <c:v>6.8630486289588202</c:v>
                </c:pt>
                <c:pt idx="232">
                  <c:v>6.3525880628935436</c:v>
                </c:pt>
                <c:pt idx="233">
                  <c:v>5.5476088778880346</c:v>
                </c:pt>
                <c:pt idx="234">
                  <c:v>4.7189230209503705</c:v>
                </c:pt>
                <c:pt idx="235">
                  <c:v>3.6520319746950318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0C-4115-816B-57D489ACB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27520"/>
        <c:axId val="38829056"/>
      </c:lineChart>
      <c:catAx>
        <c:axId val="388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/>
        </c:spPr>
        <c:txPr>
          <a:bodyPr rot="5400000" vert="horz"/>
          <a:lstStyle/>
          <a:p>
            <a:pPr>
              <a:defRPr sz="1000" b="1"/>
            </a:pPr>
            <a:endParaRPr lang="pt-BR"/>
          </a:p>
        </c:txPr>
        <c:crossAx val="38829056"/>
        <c:crosses val="autoZero"/>
        <c:auto val="1"/>
        <c:lblAlgn val="ctr"/>
        <c:lblOffset val="100"/>
        <c:noMultiLvlLbl val="0"/>
      </c:catAx>
      <c:valAx>
        <c:axId val="38829056"/>
        <c:scaling>
          <c:orientation val="minMax"/>
        </c:scaling>
        <c:delete val="0"/>
        <c:axPos val="l"/>
        <c:numFmt formatCode="0.0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882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2479221347331"/>
          <c:y val="4.5687757720961744E-2"/>
          <c:w val="0.2372202537182852"/>
          <c:h val="0.39062773403324585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602248792974952E-2"/>
          <c:y val="5.1400554097404488E-2"/>
          <c:w val="0.93171562813907516"/>
          <c:h val="0.75937809857101191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strRef>
              <c:f>'% PIB'!$C$7:$FW$7</c:f>
              <c:strCache>
                <c:ptCount val="177"/>
                <c:pt idx="0">
                  <c:v>2001 Dez</c:v>
                </c:pt>
                <c:pt idx="12">
                  <c:v>2002 Dez</c:v>
                </c:pt>
                <c:pt idx="24">
                  <c:v>2003 Dez</c:v>
                </c:pt>
                <c:pt idx="36">
                  <c:v>2004 Dez</c:v>
                </c:pt>
                <c:pt idx="48">
                  <c:v>2005 Dez</c:v>
                </c:pt>
                <c:pt idx="60">
                  <c:v>2006 Dez</c:v>
                </c:pt>
                <c:pt idx="72">
                  <c:v>2007 Dez</c:v>
                </c:pt>
                <c:pt idx="84">
                  <c:v>2008 Dez</c:v>
                </c:pt>
                <c:pt idx="96">
                  <c:v>2009 Dez</c:v>
                </c:pt>
                <c:pt idx="108">
                  <c:v>2010 Dez</c:v>
                </c:pt>
                <c:pt idx="120">
                  <c:v>2011 Dez</c:v>
                </c:pt>
                <c:pt idx="132">
                  <c:v>2012 Dez</c:v>
                </c:pt>
                <c:pt idx="144">
                  <c:v>2013 Dez</c:v>
                </c:pt>
                <c:pt idx="156">
                  <c:v>2014 Dez</c:v>
                </c:pt>
                <c:pt idx="168">
                  <c:v>2015 Dez</c:v>
                </c:pt>
                <c:pt idx="176">
                  <c:v>2016 Ago</c:v>
                </c:pt>
              </c:strCache>
            </c:strRef>
          </c:cat>
          <c:val>
            <c:numRef>
              <c:f>'% PIB'!$C$12:$FW$12</c:f>
              <c:numCache>
                <c:formatCode>0.0__</c:formatCode>
                <c:ptCount val="177"/>
                <c:pt idx="0">
                  <c:v>67.33068622228393</c:v>
                </c:pt>
                <c:pt idx="1">
                  <c:v>68.366565632627982</c:v>
                </c:pt>
                <c:pt idx="2">
                  <c:v>67.760348100155198</c:v>
                </c:pt>
                <c:pt idx="3">
                  <c:v>67.384564996205697</c:v>
                </c:pt>
                <c:pt idx="4">
                  <c:v>68.400925278901795</c:v>
                </c:pt>
                <c:pt idx="5">
                  <c:v>69.777219873067864</c:v>
                </c:pt>
                <c:pt idx="6">
                  <c:v>71.957545715708918</c:v>
                </c:pt>
                <c:pt idx="7">
                  <c:v>78.075405962809626</c:v>
                </c:pt>
                <c:pt idx="8">
                  <c:v>74.039328557816248</c:v>
                </c:pt>
                <c:pt idx="9">
                  <c:v>81.024170875966917</c:v>
                </c:pt>
                <c:pt idx="10">
                  <c:v>77.441671526786038</c:v>
                </c:pt>
                <c:pt idx="11">
                  <c:v>77.343748113402171</c:v>
                </c:pt>
                <c:pt idx="12">
                  <c:v>76.095092407768007</c:v>
                </c:pt>
                <c:pt idx="13">
                  <c:v>77.358865910916549</c:v>
                </c:pt>
                <c:pt idx="14">
                  <c:v>77.802236815867957</c:v>
                </c:pt>
                <c:pt idx="15">
                  <c:v>76.105969802297608</c:v>
                </c:pt>
                <c:pt idx="16">
                  <c:v>72.299622691916923</c:v>
                </c:pt>
                <c:pt idx="17">
                  <c:v>73.715345154721263</c:v>
                </c:pt>
                <c:pt idx="18">
                  <c:v>73.366015647838253</c:v>
                </c:pt>
                <c:pt idx="19">
                  <c:v>74.431462821682658</c:v>
                </c:pt>
                <c:pt idx="20">
                  <c:v>74.212962141981293</c:v>
                </c:pt>
                <c:pt idx="21">
                  <c:v>74.34876591256328</c:v>
                </c:pt>
                <c:pt idx="22">
                  <c:v>73.454407778607973</c:v>
                </c:pt>
                <c:pt idx="23">
                  <c:v>73.604745688475759</c:v>
                </c:pt>
                <c:pt idx="24">
                  <c:v>71.513664978759692</c:v>
                </c:pt>
                <c:pt idx="25">
                  <c:v>71.589937805378341</c:v>
                </c:pt>
                <c:pt idx="26">
                  <c:v>71.698928621604068</c:v>
                </c:pt>
                <c:pt idx="27">
                  <c:v>72.186217569193616</c:v>
                </c:pt>
                <c:pt idx="28">
                  <c:v>71.312519059816111</c:v>
                </c:pt>
                <c:pt idx="29">
                  <c:v>70.692595073666055</c:v>
                </c:pt>
                <c:pt idx="30">
                  <c:v>70.818840196290026</c:v>
                </c:pt>
                <c:pt idx="31">
                  <c:v>69.527756174398675</c:v>
                </c:pt>
                <c:pt idx="32">
                  <c:v>68.784572336101959</c:v>
                </c:pt>
                <c:pt idx="33">
                  <c:v>68.601761480922008</c:v>
                </c:pt>
                <c:pt idx="34">
                  <c:v>68.598757210318624</c:v>
                </c:pt>
                <c:pt idx="35">
                  <c:v>67.720968833044921</c:v>
                </c:pt>
                <c:pt idx="36">
                  <c:v>68.025022333733773</c:v>
                </c:pt>
                <c:pt idx="37">
                  <c:v>67.767366908455188</c:v>
                </c:pt>
                <c:pt idx="38">
                  <c:v>67.79452577982498</c:v>
                </c:pt>
                <c:pt idx="39">
                  <c:v>68.923578103368968</c:v>
                </c:pt>
                <c:pt idx="40">
                  <c:v>67.594406616142948</c:v>
                </c:pt>
                <c:pt idx="41">
                  <c:v>67.439931932418673</c:v>
                </c:pt>
                <c:pt idx="42">
                  <c:v>67.665819971259722</c:v>
                </c:pt>
                <c:pt idx="43">
                  <c:v>67.554518210255338</c:v>
                </c:pt>
                <c:pt idx="44">
                  <c:v>67.330502882931128</c:v>
                </c:pt>
                <c:pt idx="45">
                  <c:v>67.280178009782873</c:v>
                </c:pt>
                <c:pt idx="46">
                  <c:v>66.878603883508674</c:v>
                </c:pt>
                <c:pt idx="47">
                  <c:v>67.519296530503368</c:v>
                </c:pt>
                <c:pt idx="48">
                  <c:v>66.968500128343607</c:v>
                </c:pt>
                <c:pt idx="49">
                  <c:v>66.510866931586861</c:v>
                </c:pt>
                <c:pt idx="50">
                  <c:v>66.748829766517346</c:v>
                </c:pt>
                <c:pt idx="51">
                  <c:v>66.989256612582537</c:v>
                </c:pt>
                <c:pt idx="52">
                  <c:v>64.382916035864014</c:v>
                </c:pt>
                <c:pt idx="53">
                  <c:v>63.51148004274495</c:v>
                </c:pt>
                <c:pt idx="54">
                  <c:v>64.52212251591169</c:v>
                </c:pt>
                <c:pt idx="55">
                  <c:v>63.262507225753019</c:v>
                </c:pt>
                <c:pt idx="56">
                  <c:v>63.53316880305794</c:v>
                </c:pt>
                <c:pt idx="57">
                  <c:v>64.67548240059412</c:v>
                </c:pt>
                <c:pt idx="58">
                  <c:v>64.117652429960074</c:v>
                </c:pt>
                <c:pt idx="59">
                  <c:v>64.522690700539059</c:v>
                </c:pt>
                <c:pt idx="60">
                  <c:v>64.598821570046297</c:v>
                </c:pt>
                <c:pt idx="61">
                  <c:v>63.602978127854961</c:v>
                </c:pt>
                <c:pt idx="62">
                  <c:v>64.694628444854189</c:v>
                </c:pt>
                <c:pt idx="63">
                  <c:v>64.492201813034029</c:v>
                </c:pt>
                <c:pt idx="64">
                  <c:v>63.670247150737978</c:v>
                </c:pt>
                <c:pt idx="65">
                  <c:v>63.996726604613997</c:v>
                </c:pt>
                <c:pt idx="66">
                  <c:v>64.275651365822284</c:v>
                </c:pt>
                <c:pt idx="67">
                  <c:v>62.161645977774626</c:v>
                </c:pt>
                <c:pt idx="68">
                  <c:v>62.680629828629307</c:v>
                </c:pt>
                <c:pt idx="69">
                  <c:v>62.464585924797092</c:v>
                </c:pt>
                <c:pt idx="70">
                  <c:v>62.697796569288563</c:v>
                </c:pt>
                <c:pt idx="71">
                  <c:v>63.144281610247063</c:v>
                </c:pt>
                <c:pt idx="72">
                  <c:v>63.02466063244497</c:v>
                </c:pt>
                <c:pt idx="73">
                  <c:v>61.302120466879174</c:v>
                </c:pt>
                <c:pt idx="74">
                  <c:v>61.902810710630632</c:v>
                </c:pt>
                <c:pt idx="75">
                  <c:v>61.934816547226525</c:v>
                </c:pt>
                <c:pt idx="76">
                  <c:v>59.834266535059946</c:v>
                </c:pt>
                <c:pt idx="77">
                  <c:v>60.04070795450076</c:v>
                </c:pt>
                <c:pt idx="78">
                  <c:v>61.376037353779097</c:v>
                </c:pt>
                <c:pt idx="79">
                  <c:v>58.030148361698309</c:v>
                </c:pt>
                <c:pt idx="80">
                  <c:v>58.263639820520972</c:v>
                </c:pt>
                <c:pt idx="81">
                  <c:v>58.156717903815803</c:v>
                </c:pt>
                <c:pt idx="82">
                  <c:v>57.949035941415893</c:v>
                </c:pt>
                <c:pt idx="83">
                  <c:v>58.45490440666098</c:v>
                </c:pt>
                <c:pt idx="84">
                  <c:v>61.420076012617699</c:v>
                </c:pt>
                <c:pt idx="85">
                  <c:v>58.660539812368029</c:v>
                </c:pt>
                <c:pt idx="86">
                  <c:v>59.526818096352194</c:v>
                </c:pt>
                <c:pt idx="87">
                  <c:v>60.198715232799074</c:v>
                </c:pt>
                <c:pt idx="88">
                  <c:v>59.250972404358983</c:v>
                </c:pt>
                <c:pt idx="89">
                  <c:v>59.109154453204802</c:v>
                </c:pt>
                <c:pt idx="90">
                  <c:v>61.114786392340505</c:v>
                </c:pt>
                <c:pt idx="91">
                  <c:v>61.469735314504433</c:v>
                </c:pt>
                <c:pt idx="92">
                  <c:v>63.004415353253506</c:v>
                </c:pt>
                <c:pt idx="93">
                  <c:v>63.110455279089685</c:v>
                </c:pt>
                <c:pt idx="94">
                  <c:v>62.736784456123786</c:v>
                </c:pt>
                <c:pt idx="95">
                  <c:v>62.763520857844611</c:v>
                </c:pt>
                <c:pt idx="96">
                  <c:v>64.701577497177084</c:v>
                </c:pt>
                <c:pt idx="97">
                  <c:v>61.699328620911956</c:v>
                </c:pt>
                <c:pt idx="98">
                  <c:v>62.105350698223639</c:v>
                </c:pt>
                <c:pt idx="99">
                  <c:v>62.990241361189135</c:v>
                </c:pt>
                <c:pt idx="100">
                  <c:v>64.579294427807255</c:v>
                </c:pt>
                <c:pt idx="101">
                  <c:v>64.927490922534702</c:v>
                </c:pt>
                <c:pt idx="102">
                  <c:v>64.141761877945797</c:v>
                </c:pt>
                <c:pt idx="103">
                  <c:v>63.028332756085334</c:v>
                </c:pt>
                <c:pt idx="104">
                  <c:v>62.50185496815466</c:v>
                </c:pt>
                <c:pt idx="105">
                  <c:v>62.323552995158948</c:v>
                </c:pt>
                <c:pt idx="106">
                  <c:v>62.268279249898143</c:v>
                </c:pt>
                <c:pt idx="107">
                  <c:v>62.141117818780288</c:v>
                </c:pt>
                <c:pt idx="108">
                  <c:v>62.433201865446144</c:v>
                </c:pt>
                <c:pt idx="109">
                  <c:v>59.868128723088176</c:v>
                </c:pt>
                <c:pt idx="110">
                  <c:v>60.291321461379788</c:v>
                </c:pt>
                <c:pt idx="111">
                  <c:v>60.369000680854199</c:v>
                </c:pt>
                <c:pt idx="112">
                  <c:v>61.002066957116917</c:v>
                </c:pt>
                <c:pt idx="113">
                  <c:v>60.508848211140567</c:v>
                </c:pt>
                <c:pt idx="114">
                  <c:v>61.093066379127556</c:v>
                </c:pt>
                <c:pt idx="115">
                  <c:v>58.58882825393993</c:v>
                </c:pt>
                <c:pt idx="116">
                  <c:v>59.081648562118986</c:v>
                </c:pt>
                <c:pt idx="117">
                  <c:v>60.006431698941341</c:v>
                </c:pt>
                <c:pt idx="118">
                  <c:v>59.849335612412759</c:v>
                </c:pt>
                <c:pt idx="119">
                  <c:v>60.305817602390164</c:v>
                </c:pt>
                <c:pt idx="120">
                  <c:v>60.671473503328713</c:v>
                </c:pt>
                <c:pt idx="121">
                  <c:v>59.53411886957619</c:v>
                </c:pt>
                <c:pt idx="122">
                  <c:v>61.257923939811889</c:v>
                </c:pt>
                <c:pt idx="123">
                  <c:v>60.076121482581335</c:v>
                </c:pt>
                <c:pt idx="124">
                  <c:v>60.92028964288766</c:v>
                </c:pt>
                <c:pt idx="125">
                  <c:v>61.647975453721251</c:v>
                </c:pt>
                <c:pt idx="126">
                  <c:v>62.524912121495156</c:v>
                </c:pt>
                <c:pt idx="127">
                  <c:v>59.676975434512634</c:v>
                </c:pt>
                <c:pt idx="128">
                  <c:v>59.303076897579352</c:v>
                </c:pt>
                <c:pt idx="129">
                  <c:v>59.895262983440276</c:v>
                </c:pt>
                <c:pt idx="130">
                  <c:v>60.08673425532767</c:v>
                </c:pt>
                <c:pt idx="131">
                  <c:v>60.607049849418104</c:v>
                </c:pt>
                <c:pt idx="132">
                  <c:v>61.727677883861801</c:v>
                </c:pt>
                <c:pt idx="133">
                  <c:v>59.128818980050013</c:v>
                </c:pt>
                <c:pt idx="134">
                  <c:v>59.372660511045005</c:v>
                </c:pt>
                <c:pt idx="135">
                  <c:v>59.253916935262474</c:v>
                </c:pt>
                <c:pt idx="136">
                  <c:v>58.675869511133968</c:v>
                </c:pt>
                <c:pt idx="137">
                  <c:v>58.219188228144468</c:v>
                </c:pt>
                <c:pt idx="138">
                  <c:v>58.716938163694124</c:v>
                </c:pt>
                <c:pt idx="139">
                  <c:v>57.670063144049124</c:v>
                </c:pt>
                <c:pt idx="140">
                  <c:v>58.080265637576019</c:v>
                </c:pt>
                <c:pt idx="141">
                  <c:v>57.844426829698122</c:v>
                </c:pt>
                <c:pt idx="142">
                  <c:v>58.199935689841055</c:v>
                </c:pt>
                <c:pt idx="143">
                  <c:v>59.018156774796637</c:v>
                </c:pt>
                <c:pt idx="144">
                  <c:v>59.764662405579436</c:v>
                </c:pt>
                <c:pt idx="145">
                  <c:v>57.930659724264736</c:v>
                </c:pt>
                <c:pt idx="146">
                  <c:v>58.028240666549443</c:v>
                </c:pt>
                <c:pt idx="147">
                  <c:v>58.100505279428617</c:v>
                </c:pt>
                <c:pt idx="148">
                  <c:v>57.431174204406496</c:v>
                </c:pt>
                <c:pt idx="149">
                  <c:v>58.474674997758136</c:v>
                </c:pt>
                <c:pt idx="150">
                  <c:v>59.853580465290946</c:v>
                </c:pt>
                <c:pt idx="151">
                  <c:v>58.553302871177451</c:v>
                </c:pt>
                <c:pt idx="152">
                  <c:v>58.768630067495529</c:v>
                </c:pt>
                <c:pt idx="153">
                  <c:v>58.821622174043384</c:v>
                </c:pt>
                <c:pt idx="154">
                  <c:v>58.240518219288596</c:v>
                </c:pt>
                <c:pt idx="155">
                  <c:v>59.708414636736805</c:v>
                </c:pt>
                <c:pt idx="156">
                  <c:v>62.610033838690939</c:v>
                </c:pt>
                <c:pt idx="157">
                  <c:v>60.706111074756649</c:v>
                </c:pt>
                <c:pt idx="158">
                  <c:v>62.52703861229827</c:v>
                </c:pt>
                <c:pt idx="159">
                  <c:v>64.9797261126499</c:v>
                </c:pt>
                <c:pt idx="160">
                  <c:v>64.736106264179512</c:v>
                </c:pt>
                <c:pt idx="161">
                  <c:v>65.401132237374966</c:v>
                </c:pt>
                <c:pt idx="162">
                  <c:v>66.755380764069812</c:v>
                </c:pt>
                <c:pt idx="163">
                  <c:v>66.796366923874913</c:v>
                </c:pt>
                <c:pt idx="164">
                  <c:v>68.668897606272125</c:v>
                </c:pt>
                <c:pt idx="165">
                  <c:v>70.852217784926111</c:v>
                </c:pt>
                <c:pt idx="166">
                  <c:v>69.068234306861214</c:v>
                </c:pt>
                <c:pt idx="167">
                  <c:v>70.291982015476734</c:v>
                </c:pt>
                <c:pt idx="168">
                  <c:v>72.840741226562486</c:v>
                </c:pt>
                <c:pt idx="169">
                  <c:v>71.54704302810417</c:v>
                </c:pt>
                <c:pt idx="170">
                  <c:v>72.626286159915736</c:v>
                </c:pt>
                <c:pt idx="171">
                  <c:v>73.75323605774112</c:v>
                </c:pt>
                <c:pt idx="172">
                  <c:v>72.244424265543429</c:v>
                </c:pt>
                <c:pt idx="173">
                  <c:v>73.58360569345723</c:v>
                </c:pt>
                <c:pt idx="174">
                  <c:v>74.504019673395277</c:v>
                </c:pt>
                <c:pt idx="175">
                  <c:v>73.850523965260933</c:v>
                </c:pt>
                <c:pt idx="176">
                  <c:v>73.167570042530471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0-4571-A2E8-FFC144E98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58752"/>
        <c:axId val="38860288"/>
      </c:lineChart>
      <c:catAx>
        <c:axId val="3885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620000" vert="horz"/>
          <a:lstStyle/>
          <a:p>
            <a:pPr>
              <a:defRPr sz="1100" b="1"/>
            </a:pPr>
            <a:endParaRPr lang="pt-BR"/>
          </a:p>
        </c:txPr>
        <c:crossAx val="38860288"/>
        <c:crosses val="autoZero"/>
        <c:auto val="1"/>
        <c:lblAlgn val="ctr"/>
        <c:lblOffset val="100"/>
        <c:noMultiLvlLbl val="0"/>
      </c:catAx>
      <c:valAx>
        <c:axId val="38860288"/>
        <c:scaling>
          <c:orientation val="minMax"/>
        </c:scaling>
        <c:delete val="0"/>
        <c:axPos val="l"/>
        <c:numFmt formatCode="0.0__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885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11509958314034E-2"/>
          <c:y val="5.1400554097404488E-2"/>
          <c:w val="0.70606218156553968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Dados!$C$7</c:f>
              <c:strCache>
                <c:ptCount val="1"/>
                <c:pt idx="0">
                  <c:v>Despesas Discricionárias</c:v>
                </c:pt>
              </c:strCache>
            </c:strRef>
          </c:tx>
          <c:invertIfNegative val="0"/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Dados!$D$7:$W$7</c:f>
              <c:numCache>
                <c:formatCode>General</c:formatCode>
                <c:ptCount val="20"/>
                <c:pt idx="0">
                  <c:v>3.6</c:v>
                </c:pt>
                <c:pt idx="1">
                  <c:v>4</c:v>
                </c:pt>
                <c:pt idx="2">
                  <c:v>3.6</c:v>
                </c:pt>
                <c:pt idx="3">
                  <c:v>3.7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3</c:v>
                </c:pt>
                <c:pt idx="7">
                  <c:v>3.3</c:v>
                </c:pt>
                <c:pt idx="8">
                  <c:v>3.5</c:v>
                </c:pt>
                <c:pt idx="9">
                  <c:v>3.6</c:v>
                </c:pt>
                <c:pt idx="10">
                  <c:v>3.7</c:v>
                </c:pt>
                <c:pt idx="11">
                  <c:v>3.7</c:v>
                </c:pt>
                <c:pt idx="12">
                  <c:v>4</c:v>
                </c:pt>
                <c:pt idx="13">
                  <c:v>5.2</c:v>
                </c:pt>
                <c:pt idx="14">
                  <c:v>4.0999999999999996</c:v>
                </c:pt>
                <c:pt idx="15">
                  <c:v>4.3</c:v>
                </c:pt>
                <c:pt idx="16">
                  <c:v>4.3</c:v>
                </c:pt>
                <c:pt idx="17">
                  <c:v>4.7</c:v>
                </c:pt>
                <c:pt idx="18">
                  <c:v>4.3</c:v>
                </c:pt>
                <c:pt idx="19">
                  <c:v>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7-4196-BF35-7B2A015C6FE3}"/>
            </c:ext>
          </c:extLst>
        </c:ser>
        <c:ser>
          <c:idx val="1"/>
          <c:order val="1"/>
          <c:tx>
            <c:strRef>
              <c:f>Dados!$C$8</c:f>
              <c:strCache>
                <c:ptCount val="1"/>
                <c:pt idx="0">
                  <c:v>Outras Despesas Obrigatórias</c:v>
                </c:pt>
              </c:strCache>
            </c:strRef>
          </c:tx>
          <c:invertIfNegative val="0"/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Dados!$D$8:$W$8</c:f>
              <c:numCache>
                <c:formatCode>General</c:formatCode>
                <c:ptCount val="20"/>
                <c:pt idx="0">
                  <c:v>0.9</c:v>
                </c:pt>
                <c:pt idx="1">
                  <c:v>0.8</c:v>
                </c:pt>
                <c:pt idx="2">
                  <c:v>1.1000000000000001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1.3</c:v>
                </c:pt>
                <c:pt idx="7">
                  <c:v>1.4</c:v>
                </c:pt>
                <c:pt idx="8">
                  <c:v>1.8</c:v>
                </c:pt>
                <c:pt idx="9">
                  <c:v>1.9</c:v>
                </c:pt>
                <c:pt idx="10">
                  <c:v>2.1</c:v>
                </c:pt>
                <c:pt idx="11">
                  <c:v>1.8</c:v>
                </c:pt>
                <c:pt idx="12">
                  <c:v>2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>
                  <c:v>2.4</c:v>
                </c:pt>
                <c:pt idx="17">
                  <c:v>2.7</c:v>
                </c:pt>
                <c:pt idx="18">
                  <c:v>3.9</c:v>
                </c:pt>
                <c:pt idx="19">
                  <c:v>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27-4196-BF35-7B2A015C6FE3}"/>
            </c:ext>
          </c:extLst>
        </c:ser>
        <c:ser>
          <c:idx val="2"/>
          <c:order val="2"/>
          <c:tx>
            <c:strRef>
              <c:f>Dados!$C$9</c:f>
              <c:strCache>
                <c:ptCount val="1"/>
                <c:pt idx="0">
                  <c:v>Pessoal e Encargos</c:v>
                </c:pt>
              </c:strCache>
            </c:strRef>
          </c:tx>
          <c:invertIfNegative val="0"/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Dados!$D$9:$W$9</c:f>
              <c:numCache>
                <c:formatCode>General</c:formatCode>
                <c:ptCount val="20"/>
                <c:pt idx="0">
                  <c:v>4.5</c:v>
                </c:pt>
                <c:pt idx="1">
                  <c:v>4.7</c:v>
                </c:pt>
                <c:pt idx="2">
                  <c:v>4.5</c:v>
                </c:pt>
                <c:pt idx="3">
                  <c:v>4.5999999999999996</c:v>
                </c:pt>
                <c:pt idx="4">
                  <c:v>4.9000000000000004</c:v>
                </c:pt>
                <c:pt idx="5">
                  <c:v>4.9000000000000004</c:v>
                </c:pt>
                <c:pt idx="6">
                  <c:v>4.5999999999999996</c:v>
                </c:pt>
                <c:pt idx="7">
                  <c:v>4.5</c:v>
                </c:pt>
                <c:pt idx="8">
                  <c:v>4.3</c:v>
                </c:pt>
                <c:pt idx="9">
                  <c:v>4.4000000000000004</c:v>
                </c:pt>
                <c:pt idx="10">
                  <c:v>4.3</c:v>
                </c:pt>
                <c:pt idx="11">
                  <c:v>4.2</c:v>
                </c:pt>
                <c:pt idx="12">
                  <c:v>4.5999999999999996</c:v>
                </c:pt>
                <c:pt idx="13">
                  <c:v>4.3</c:v>
                </c:pt>
                <c:pt idx="14">
                  <c:v>4.0999999999999996</c:v>
                </c:pt>
                <c:pt idx="15">
                  <c:v>3.9</c:v>
                </c:pt>
                <c:pt idx="16">
                  <c:v>3.9</c:v>
                </c:pt>
                <c:pt idx="17">
                  <c:v>3.9</c:v>
                </c:pt>
                <c:pt idx="18">
                  <c:v>4</c:v>
                </c:pt>
                <c:pt idx="19">
                  <c:v>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27-4196-BF35-7B2A015C6FE3}"/>
            </c:ext>
          </c:extLst>
        </c:ser>
        <c:ser>
          <c:idx val="3"/>
          <c:order val="3"/>
          <c:tx>
            <c:strRef>
              <c:f>Dados!$C$10</c:f>
              <c:strCache>
                <c:ptCount val="1"/>
                <c:pt idx="0">
                  <c:v>Previdência</c:v>
                </c:pt>
              </c:strCache>
            </c:strRef>
          </c:tx>
          <c:invertIfNegative val="0"/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Dados!$D$10:$W$10</c:f>
              <c:numCache>
                <c:formatCode>General</c:formatCode>
                <c:ptCount val="20"/>
                <c:pt idx="0">
                  <c:v>4.9000000000000004</c:v>
                </c:pt>
                <c:pt idx="1">
                  <c:v>5.3</c:v>
                </c:pt>
                <c:pt idx="2">
                  <c:v>5.4</c:v>
                </c:pt>
                <c:pt idx="3">
                  <c:v>5.5</c:v>
                </c:pt>
                <c:pt idx="4">
                  <c:v>5.7</c:v>
                </c:pt>
                <c:pt idx="5">
                  <c:v>5.9</c:v>
                </c:pt>
                <c:pt idx="6">
                  <c:v>6.2</c:v>
                </c:pt>
                <c:pt idx="7">
                  <c:v>6.4</c:v>
                </c:pt>
                <c:pt idx="8">
                  <c:v>6.7</c:v>
                </c:pt>
                <c:pt idx="9">
                  <c:v>6.9</c:v>
                </c:pt>
                <c:pt idx="10">
                  <c:v>6.8</c:v>
                </c:pt>
                <c:pt idx="11">
                  <c:v>6.4</c:v>
                </c:pt>
                <c:pt idx="12">
                  <c:v>6.7</c:v>
                </c:pt>
                <c:pt idx="13">
                  <c:v>6.6</c:v>
                </c:pt>
                <c:pt idx="14">
                  <c:v>6.4</c:v>
                </c:pt>
                <c:pt idx="15">
                  <c:v>6.6</c:v>
                </c:pt>
                <c:pt idx="16">
                  <c:v>6.7</c:v>
                </c:pt>
                <c:pt idx="17">
                  <c:v>6.9</c:v>
                </c:pt>
                <c:pt idx="18">
                  <c:v>7.4</c:v>
                </c:pt>
                <c:pt idx="19">
                  <c:v>8.1199999999999992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27-4196-BF35-7B2A015C6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52192"/>
        <c:axId val="40953728"/>
      </c:barChart>
      <c:catAx>
        <c:axId val="4095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953728"/>
        <c:crosses val="autoZero"/>
        <c:auto val="1"/>
        <c:lblAlgn val="ctr"/>
        <c:lblOffset val="100"/>
        <c:noMultiLvlLbl val="0"/>
      </c:catAx>
      <c:valAx>
        <c:axId val="40953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95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70310328855962"/>
          <c:y val="0.23263779527559056"/>
          <c:w val="0.22935572024085227"/>
          <c:h val="0.65046515018955953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11509958314034E-2"/>
          <c:y val="5.1400554097404488E-2"/>
          <c:w val="0.70606218156553968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Dados!$C$7</c:f>
              <c:strCache>
                <c:ptCount val="1"/>
                <c:pt idx="0">
                  <c:v>Despesas Discricionárias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Dados!$D$7:$W$7</c:f>
              <c:numCache>
                <c:formatCode>General</c:formatCode>
                <c:ptCount val="20"/>
                <c:pt idx="0">
                  <c:v>3.6</c:v>
                </c:pt>
                <c:pt idx="1">
                  <c:v>4</c:v>
                </c:pt>
                <c:pt idx="2">
                  <c:v>3.6</c:v>
                </c:pt>
                <c:pt idx="3">
                  <c:v>3.7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3</c:v>
                </c:pt>
                <c:pt idx="7">
                  <c:v>3.3</c:v>
                </c:pt>
                <c:pt idx="8">
                  <c:v>3.5</c:v>
                </c:pt>
                <c:pt idx="9">
                  <c:v>3.6</c:v>
                </c:pt>
                <c:pt idx="10">
                  <c:v>3.7</c:v>
                </c:pt>
                <c:pt idx="11">
                  <c:v>3.7</c:v>
                </c:pt>
                <c:pt idx="12">
                  <c:v>4</c:v>
                </c:pt>
                <c:pt idx="13">
                  <c:v>5.2</c:v>
                </c:pt>
                <c:pt idx="14">
                  <c:v>4.0999999999999996</c:v>
                </c:pt>
                <c:pt idx="15">
                  <c:v>4.3</c:v>
                </c:pt>
                <c:pt idx="16">
                  <c:v>4.3</c:v>
                </c:pt>
                <c:pt idx="17">
                  <c:v>4.7</c:v>
                </c:pt>
                <c:pt idx="18">
                  <c:v>4.3</c:v>
                </c:pt>
                <c:pt idx="19">
                  <c:v>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3C-4F53-B75C-10D7B2EAF817}"/>
            </c:ext>
          </c:extLst>
        </c:ser>
        <c:ser>
          <c:idx val="1"/>
          <c:order val="1"/>
          <c:tx>
            <c:strRef>
              <c:f>Dados!$C$8</c:f>
              <c:strCache>
                <c:ptCount val="1"/>
                <c:pt idx="0">
                  <c:v>Outras Despesas Obrigatórias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Dados!$D$8:$W$8</c:f>
              <c:numCache>
                <c:formatCode>General</c:formatCode>
                <c:ptCount val="20"/>
                <c:pt idx="0">
                  <c:v>0.9</c:v>
                </c:pt>
                <c:pt idx="1">
                  <c:v>0.8</c:v>
                </c:pt>
                <c:pt idx="2">
                  <c:v>1.1000000000000001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1.3</c:v>
                </c:pt>
                <c:pt idx="7">
                  <c:v>1.4</c:v>
                </c:pt>
                <c:pt idx="8">
                  <c:v>1.8</c:v>
                </c:pt>
                <c:pt idx="9">
                  <c:v>1.9</c:v>
                </c:pt>
                <c:pt idx="10">
                  <c:v>2.1</c:v>
                </c:pt>
                <c:pt idx="11">
                  <c:v>1.8</c:v>
                </c:pt>
                <c:pt idx="12">
                  <c:v>2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>
                  <c:v>2.4</c:v>
                </c:pt>
                <c:pt idx="17">
                  <c:v>2.7</c:v>
                </c:pt>
                <c:pt idx="18">
                  <c:v>3.9</c:v>
                </c:pt>
                <c:pt idx="19">
                  <c:v>3.54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3C-4F53-B75C-10D7B2EAF817}"/>
            </c:ext>
          </c:extLst>
        </c:ser>
        <c:ser>
          <c:idx val="2"/>
          <c:order val="2"/>
          <c:tx>
            <c:strRef>
              <c:f>Dados!$C$9</c:f>
              <c:strCache>
                <c:ptCount val="1"/>
                <c:pt idx="0">
                  <c:v>Pessoal e Encargos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Dados!$D$9:$W$9</c:f>
              <c:numCache>
                <c:formatCode>General</c:formatCode>
                <c:ptCount val="20"/>
                <c:pt idx="0">
                  <c:v>4.5</c:v>
                </c:pt>
                <c:pt idx="1">
                  <c:v>4.7</c:v>
                </c:pt>
                <c:pt idx="2">
                  <c:v>4.5</c:v>
                </c:pt>
                <c:pt idx="3">
                  <c:v>4.5999999999999996</c:v>
                </c:pt>
                <c:pt idx="4">
                  <c:v>4.9000000000000004</c:v>
                </c:pt>
                <c:pt idx="5">
                  <c:v>4.9000000000000004</c:v>
                </c:pt>
                <c:pt idx="6">
                  <c:v>4.5999999999999996</c:v>
                </c:pt>
                <c:pt idx="7">
                  <c:v>4.5</c:v>
                </c:pt>
                <c:pt idx="8">
                  <c:v>4.3</c:v>
                </c:pt>
                <c:pt idx="9">
                  <c:v>4.4000000000000004</c:v>
                </c:pt>
                <c:pt idx="10">
                  <c:v>4.3</c:v>
                </c:pt>
                <c:pt idx="11">
                  <c:v>4.2</c:v>
                </c:pt>
                <c:pt idx="12">
                  <c:v>4.5999999999999996</c:v>
                </c:pt>
                <c:pt idx="13">
                  <c:v>4.3</c:v>
                </c:pt>
                <c:pt idx="14">
                  <c:v>4.0999999999999996</c:v>
                </c:pt>
                <c:pt idx="15">
                  <c:v>3.9</c:v>
                </c:pt>
                <c:pt idx="16">
                  <c:v>3.9</c:v>
                </c:pt>
                <c:pt idx="17">
                  <c:v>3.9</c:v>
                </c:pt>
                <c:pt idx="18">
                  <c:v>4</c:v>
                </c:pt>
                <c:pt idx="19">
                  <c:v>4.16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3C-4F53-B75C-10D7B2EAF817}"/>
            </c:ext>
          </c:extLst>
        </c:ser>
        <c:ser>
          <c:idx val="3"/>
          <c:order val="3"/>
          <c:tx>
            <c:strRef>
              <c:f>Dados!$C$10</c:f>
              <c:strCache>
                <c:ptCount val="1"/>
                <c:pt idx="0">
                  <c:v>Previdência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Dados!$D$6:$W$6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Dados!$D$10:$W$10</c:f>
              <c:numCache>
                <c:formatCode>General</c:formatCode>
                <c:ptCount val="20"/>
                <c:pt idx="0">
                  <c:v>4.9000000000000004</c:v>
                </c:pt>
                <c:pt idx="1">
                  <c:v>5.3</c:v>
                </c:pt>
                <c:pt idx="2">
                  <c:v>5.4</c:v>
                </c:pt>
                <c:pt idx="3">
                  <c:v>5.5</c:v>
                </c:pt>
                <c:pt idx="4">
                  <c:v>5.7</c:v>
                </c:pt>
                <c:pt idx="5">
                  <c:v>5.9</c:v>
                </c:pt>
                <c:pt idx="6">
                  <c:v>6.2</c:v>
                </c:pt>
                <c:pt idx="7">
                  <c:v>6.4</c:v>
                </c:pt>
                <c:pt idx="8">
                  <c:v>6.7</c:v>
                </c:pt>
                <c:pt idx="9">
                  <c:v>6.9</c:v>
                </c:pt>
                <c:pt idx="10">
                  <c:v>6.8</c:v>
                </c:pt>
                <c:pt idx="11">
                  <c:v>6.4</c:v>
                </c:pt>
                <c:pt idx="12">
                  <c:v>6.7</c:v>
                </c:pt>
                <c:pt idx="13">
                  <c:v>6.6</c:v>
                </c:pt>
                <c:pt idx="14">
                  <c:v>6.4</c:v>
                </c:pt>
                <c:pt idx="15">
                  <c:v>6.6</c:v>
                </c:pt>
                <c:pt idx="16">
                  <c:v>6.7</c:v>
                </c:pt>
                <c:pt idx="17">
                  <c:v>6.9</c:v>
                </c:pt>
                <c:pt idx="18">
                  <c:v>7.4</c:v>
                </c:pt>
                <c:pt idx="19">
                  <c:v>8.1199999999999992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3C-4F53-B75C-10D7B2EAF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87456"/>
        <c:axId val="41588992"/>
      </c:lineChart>
      <c:catAx>
        <c:axId val="4158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41588992"/>
        <c:crosses val="autoZero"/>
        <c:auto val="1"/>
        <c:lblAlgn val="ctr"/>
        <c:lblOffset val="100"/>
        <c:noMultiLvlLbl val="0"/>
      </c:catAx>
      <c:valAx>
        <c:axId val="4158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158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03639009584322"/>
          <c:y val="0.5091981841037343"/>
          <c:w val="0.24757472086337717"/>
          <c:h val="0.40680892781504913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4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38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26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4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18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71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8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4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031D-CD2A-4A9A-A844-1828B8A02A11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B523-D825-44D2-9742-2EBB3B03B9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0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i="1" dirty="0"/>
              <a:t>A restrição orçamentária do governo e a PEC 241: há alternativas para o novo regime fiscal?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3168352"/>
          </a:xfrm>
        </p:spPr>
        <p:txBody>
          <a:bodyPr>
            <a:normAutofit lnSpcReduction="10000"/>
          </a:bodyPr>
          <a:lstStyle/>
          <a:p>
            <a:r>
              <a:rPr lang="pt-BR" sz="4200" b="1" dirty="0">
                <a:solidFill>
                  <a:schemeClr val="tx1"/>
                </a:solidFill>
              </a:rPr>
              <a:t>UFPR</a:t>
            </a:r>
          </a:p>
          <a:p>
            <a:r>
              <a:rPr lang="pt-BR" b="1" dirty="0">
                <a:solidFill>
                  <a:schemeClr val="tx1"/>
                </a:solidFill>
              </a:rPr>
              <a:t>Sociais Aplicadas</a:t>
            </a:r>
          </a:p>
          <a:p>
            <a:r>
              <a:rPr lang="pt-BR" sz="2600" dirty="0">
                <a:solidFill>
                  <a:schemeClr val="tx1"/>
                </a:solidFill>
              </a:rPr>
              <a:t>Departamento de Economia</a:t>
            </a:r>
          </a:p>
          <a:p>
            <a:r>
              <a:rPr lang="pt-BR" sz="2600" dirty="0">
                <a:solidFill>
                  <a:schemeClr val="tx1"/>
                </a:solidFill>
              </a:rPr>
              <a:t>Prof. Fernando Motta Correia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sz="1900" i="1" dirty="0">
                <a:solidFill>
                  <a:schemeClr val="tx1"/>
                </a:solidFill>
              </a:rPr>
              <a:t>Novembro de 2016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Variação anual das receitas e despesas:</a:t>
            </a:r>
            <a:br>
              <a:rPr lang="pt-BR" sz="4000" dirty="0"/>
            </a:br>
            <a:r>
              <a:rPr lang="pt-BR" sz="4000" dirty="0"/>
              <a:t>1998 – 2016. </a:t>
            </a:r>
            <a:r>
              <a:rPr lang="pt-BR" sz="2200" dirty="0"/>
              <a:t>Fonte: STN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149792"/>
              </p:ext>
            </p:extLst>
          </p:nvPr>
        </p:nvGraphicFramePr>
        <p:xfrm>
          <a:off x="-1" y="1916832"/>
          <a:ext cx="903649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ta para baixo 3"/>
          <p:cNvSpPr/>
          <p:nvPr/>
        </p:nvSpPr>
        <p:spPr>
          <a:xfrm>
            <a:off x="6444208" y="338064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12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Taxa de crescimento do PIB e saldo primário do governo: 1998 - 2016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542877"/>
              </p:ext>
            </p:extLst>
          </p:nvPr>
        </p:nvGraphicFramePr>
        <p:xfrm>
          <a:off x="0" y="1772816"/>
          <a:ext cx="9143999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ta para cima 2"/>
          <p:cNvSpPr/>
          <p:nvPr/>
        </p:nvSpPr>
        <p:spPr>
          <a:xfrm>
            <a:off x="6997610" y="5373216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8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Evolução da Composição da </a:t>
            </a:r>
            <a:r>
              <a:rPr lang="pt-BR" sz="3200" dirty="0" err="1"/>
              <a:t>DPMFi</a:t>
            </a:r>
            <a:r>
              <a:rPr lang="pt-BR" sz="3200" dirty="0"/>
              <a:t> por Indexador (até </a:t>
            </a:r>
            <a:r>
              <a:rPr lang="pt-BR" sz="3200" dirty="0" err="1"/>
              <a:t>ago</a:t>
            </a:r>
            <a:r>
              <a:rPr lang="pt-BR" sz="3200" dirty="0"/>
              <a:t>/16). </a:t>
            </a:r>
            <a:r>
              <a:rPr lang="pt-BR" sz="1600" dirty="0"/>
              <a:t>Fonte: BCB</a:t>
            </a:r>
            <a:r>
              <a:rPr lang="pt-BR" sz="3200" dirty="0"/>
              <a:t>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496036"/>
              </p:ext>
            </p:extLst>
          </p:nvPr>
        </p:nvGraphicFramePr>
        <p:xfrm>
          <a:off x="0" y="1772816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ta para cima 4"/>
          <p:cNvSpPr/>
          <p:nvPr/>
        </p:nvSpPr>
        <p:spPr>
          <a:xfrm>
            <a:off x="7539865" y="6353944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82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Dívida bruta do governo (% PIB)</a:t>
            </a:r>
            <a:br>
              <a:rPr lang="pt-BR" sz="4000" dirty="0"/>
            </a:br>
            <a:r>
              <a:rPr lang="pt-BR" sz="2000" dirty="0"/>
              <a:t>Fonte: STN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390798"/>
              </p:ext>
            </p:extLst>
          </p:nvPr>
        </p:nvGraphicFramePr>
        <p:xfrm>
          <a:off x="179512" y="1978818"/>
          <a:ext cx="8856984" cy="461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ta para cima 2"/>
          <p:cNvSpPr/>
          <p:nvPr/>
        </p:nvSpPr>
        <p:spPr>
          <a:xfrm>
            <a:off x="7236296" y="3776244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1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Evolução da composição das despesas: 1997 - 2016 (% do PIB)</a:t>
            </a:r>
            <a:br>
              <a:rPr lang="pt-BR" sz="2400" dirty="0"/>
            </a:br>
            <a:r>
              <a:rPr lang="pt-BR" sz="1800" dirty="0"/>
              <a:t>Fonte: STN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883884"/>
              </p:ext>
            </p:extLst>
          </p:nvPr>
        </p:nvGraphicFramePr>
        <p:xfrm>
          <a:off x="107504" y="1700808"/>
          <a:ext cx="9036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61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Evolução da composição das despesas: 1997 - 2016 (% do PIB)</a:t>
            </a:r>
            <a:br>
              <a:rPr lang="pt-BR" dirty="0"/>
            </a:br>
            <a:r>
              <a:rPr lang="pt-BR" sz="2000" dirty="0"/>
              <a:t>Fonte: STN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08704"/>
              </p:ext>
            </p:extLst>
          </p:nvPr>
        </p:nvGraphicFramePr>
        <p:xfrm>
          <a:off x="0" y="2057400"/>
          <a:ext cx="9143999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6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Evolução das despesas: 1997 – 2016</a:t>
            </a:r>
            <a:br>
              <a:rPr lang="pt-BR" sz="2800" dirty="0"/>
            </a:br>
            <a:r>
              <a:rPr lang="pt-BR" sz="2800" dirty="0"/>
              <a:t>(% no total de gastos) </a:t>
            </a:r>
            <a:r>
              <a:rPr lang="pt-BR" sz="1600" dirty="0"/>
              <a:t>Fonte: STN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84835"/>
              </p:ext>
            </p:extLst>
          </p:nvPr>
        </p:nvGraphicFramePr>
        <p:xfrm>
          <a:off x="0" y="2057400"/>
          <a:ext cx="914400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60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Variação anual das despesas: 1998 – 2016</a:t>
            </a:r>
            <a:br>
              <a:rPr lang="pt-BR" sz="2800" dirty="0"/>
            </a:br>
            <a:r>
              <a:rPr lang="pt-BR" sz="2000" dirty="0"/>
              <a:t>Fonte: STN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762968"/>
              </p:ext>
            </p:extLst>
          </p:nvPr>
        </p:nvGraphicFramePr>
        <p:xfrm>
          <a:off x="0" y="2057400"/>
          <a:ext cx="914400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65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Previdência: Benefícios e Contribuições (%PIB)</a:t>
            </a:r>
            <a:br>
              <a:rPr lang="pt-BR" sz="3200" dirty="0"/>
            </a:br>
            <a:r>
              <a:rPr lang="pt-BR" sz="1800" dirty="0"/>
              <a:t>Fonte: STN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691203"/>
              </p:ext>
            </p:extLst>
          </p:nvPr>
        </p:nvGraphicFramePr>
        <p:xfrm>
          <a:off x="0" y="2057400"/>
          <a:ext cx="8964488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ta para cima 2"/>
          <p:cNvSpPr/>
          <p:nvPr/>
        </p:nvSpPr>
        <p:spPr>
          <a:xfrm>
            <a:off x="6012160" y="4725144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42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Saldo Benefícios - Contribuições</a:t>
            </a:r>
            <a:br>
              <a:rPr lang="pt-BR" sz="3200" dirty="0"/>
            </a:br>
            <a:r>
              <a:rPr lang="pt-BR" sz="3200" dirty="0"/>
              <a:t>2012 - 2016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935411"/>
              </p:ext>
            </p:extLst>
          </p:nvPr>
        </p:nvGraphicFramePr>
        <p:xfrm>
          <a:off x="1960" y="2132856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628502"/>
              </p:ext>
            </p:extLst>
          </p:nvPr>
        </p:nvGraphicFramePr>
        <p:xfrm>
          <a:off x="4562547" y="2132856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eta para cima 2"/>
          <p:cNvSpPr/>
          <p:nvPr/>
        </p:nvSpPr>
        <p:spPr>
          <a:xfrm>
            <a:off x="6876256" y="4365104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84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pt-BR" dirty="0"/>
              <a:t>A restrição orçamentária do governo;</a:t>
            </a:r>
          </a:p>
          <a:p>
            <a:r>
              <a:rPr lang="pt-BR" dirty="0"/>
              <a:t>Mecanismo de Transmissão da Política Econômica</a:t>
            </a:r>
          </a:p>
          <a:p>
            <a:r>
              <a:rPr lang="pt-BR" dirty="0"/>
              <a:t>Por que a necessidade de um novo regime fiscal?;</a:t>
            </a:r>
          </a:p>
          <a:p>
            <a:r>
              <a:rPr lang="pt-BR" dirty="0"/>
              <a:t>Alguns indicadores fiscais;</a:t>
            </a:r>
          </a:p>
          <a:p>
            <a:r>
              <a:rPr lang="pt-BR" dirty="0"/>
              <a:t>Uma análise da PEC 241;</a:t>
            </a:r>
          </a:p>
          <a:p>
            <a:r>
              <a:rPr lang="pt-BR" dirty="0"/>
              <a:t>Alternativas para a PEC 241;</a:t>
            </a:r>
          </a:p>
          <a:p>
            <a:r>
              <a:rPr lang="pt-BR" dirty="0"/>
              <a:t>Conclusão.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979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Um balanço da evolução dos indicadores fiscais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dirty="0"/>
              <a:t>Queda da participação das despesas com pessoal;</a:t>
            </a:r>
          </a:p>
          <a:p>
            <a:r>
              <a:rPr lang="pt-BR" sz="2400" dirty="0"/>
              <a:t>Aumento das despesas obrigatórias;</a:t>
            </a:r>
          </a:p>
          <a:p>
            <a:r>
              <a:rPr lang="pt-BR" sz="2400" dirty="0"/>
              <a:t>Aumento exponencial das despesas previdenciárias, resultado do aumento dos benefícios e queda das contribuições previdenciárias;</a:t>
            </a:r>
          </a:p>
          <a:p>
            <a:r>
              <a:rPr lang="pt-BR" sz="2400" dirty="0"/>
              <a:t>Ajuste vem ocorrendo via redução das despesas com pessoal  e discricionárias;</a:t>
            </a:r>
          </a:p>
          <a:p>
            <a:r>
              <a:rPr lang="pt-BR" sz="2400" dirty="0"/>
              <a:t>Reversão da tendência de queda da participação da taxa Selic como indexador da </a:t>
            </a:r>
            <a:r>
              <a:rPr lang="pt-BR" sz="2400" dirty="0" err="1"/>
              <a:t>DPMFi</a:t>
            </a:r>
            <a:r>
              <a:rPr lang="pt-BR" sz="2400" dirty="0"/>
              <a:t> (aumento do risco?);</a:t>
            </a:r>
          </a:p>
          <a:p>
            <a:r>
              <a:rPr lang="pt-BR" sz="2400" dirty="0"/>
              <a:t>Reversão da tendência de estabilidade da proporção dívida/PIB (queda na taxa de crescimento econômico, aumento da participação da </a:t>
            </a:r>
            <a:r>
              <a:rPr lang="pt-BR" sz="2400" dirty="0" err="1"/>
              <a:t>selic</a:t>
            </a:r>
            <a:r>
              <a:rPr lang="pt-BR" sz="2400" dirty="0"/>
              <a:t> como indexador dos títulos públicos e aumento exponencial das despesas previdenciárias).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862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É necessário um novo regime fiscal?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sz="5400" dirty="0"/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353492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Por que?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atual estrutura de gastos, associada aos efeitos das relações de transmissão entre as políticas fiscal e monetária apontam para um cenário perverso: fragilidade dos instrumentos de controle inflacionário, baixo crescimento econômico e uma perda de credibilidade na manutenção de uma dívida estável.</a:t>
            </a:r>
          </a:p>
        </p:txBody>
      </p:sp>
    </p:spTree>
    <p:extLst>
      <p:ext uri="{BB962C8B-B14F-4D97-AF65-F5344CB8AC3E}">
        <p14:creationId xmlns:p14="http://schemas.microsoft.com/office/powerpoint/2010/main" val="1234808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PEC 241 é a melhor alternativa para o novo regime fiscal?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2565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41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história pode ajudar...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56984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44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Distribuição das responsabilidades das Receitas e Despesas.</a:t>
            </a:r>
            <a:br>
              <a:rPr lang="pt-BR" sz="4000" dirty="0"/>
            </a:br>
            <a:r>
              <a:rPr lang="pt-BR" dirty="0"/>
              <a:t> </a:t>
            </a:r>
            <a:r>
              <a:rPr lang="pt-BR" sz="2700" dirty="0"/>
              <a:t>Fonte: Secretaria de Fazenda, SP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2204864"/>
            <a:ext cx="11593288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6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Gastos com Pessoal e em Investimento como proporção da RCL: 2000 – 2012</a:t>
            </a:r>
            <a:br>
              <a:rPr lang="pt-BR" dirty="0"/>
            </a:br>
            <a:r>
              <a:rPr lang="pt-BR" sz="2700" dirty="0"/>
              <a:t>Fonte: </a:t>
            </a:r>
            <a:r>
              <a:rPr lang="pt-BR" sz="2700" dirty="0" err="1"/>
              <a:t>Elab</a:t>
            </a:r>
            <a:r>
              <a:rPr lang="pt-BR" sz="2700" dirty="0"/>
              <a:t>. Própria, STN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701999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827584" y="4437112"/>
            <a:ext cx="70567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61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/>
              <a:t>Razão Despesa Investimento/Pessoal: 1996 – 2012. </a:t>
            </a:r>
            <a:br>
              <a:rPr lang="pt-BR" dirty="0"/>
            </a:br>
            <a:r>
              <a:rPr lang="pt-BR" sz="2200" dirty="0"/>
              <a:t>Fonte: </a:t>
            </a:r>
            <a:r>
              <a:rPr lang="pt-BR" sz="2200" dirty="0" err="1"/>
              <a:t>Elab</a:t>
            </a:r>
            <a:r>
              <a:rPr lang="pt-BR" sz="2200" dirty="0"/>
              <a:t>. Própria, dados STN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67724"/>
              </p:ext>
            </p:extLst>
          </p:nvPr>
        </p:nvGraphicFramePr>
        <p:xfrm>
          <a:off x="31531" y="1196752"/>
          <a:ext cx="9027584" cy="27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557394"/>
              </p:ext>
            </p:extLst>
          </p:nvPr>
        </p:nvGraphicFramePr>
        <p:xfrm>
          <a:off x="3889" y="4019669"/>
          <a:ext cx="9004905" cy="27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to 8"/>
          <p:cNvCxnSpPr/>
          <p:nvPr/>
        </p:nvCxnSpPr>
        <p:spPr bwMode="auto">
          <a:xfrm flipV="1">
            <a:off x="684246" y="4439451"/>
            <a:ext cx="2476500" cy="748392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ector reto 9"/>
          <p:cNvCxnSpPr/>
          <p:nvPr/>
        </p:nvCxnSpPr>
        <p:spPr bwMode="auto">
          <a:xfrm>
            <a:off x="3174353" y="4425843"/>
            <a:ext cx="5442857" cy="159203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eta para cima 3"/>
          <p:cNvSpPr/>
          <p:nvPr/>
        </p:nvSpPr>
        <p:spPr>
          <a:xfrm>
            <a:off x="2987824" y="5013176"/>
            <a:ext cx="360040" cy="51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3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da LRF....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Ajuste via gasto: queda significativa dos gastos em investimento quando comparado aos gastos com pessoal;</a:t>
            </a:r>
          </a:p>
          <a:p>
            <a:r>
              <a:rPr lang="pt-BR" dirty="0"/>
              <a:t>Ajustes fiscais via gastos tendem a punir o bom gasto público, despesas com investimento; a literatura mostra que despesas com investimento tem um efeito multiplicador no crescimento superior aos outros gastos.</a:t>
            </a:r>
          </a:p>
        </p:txBody>
      </p:sp>
    </p:spTree>
    <p:extLst>
      <p:ext uri="{BB962C8B-B14F-4D97-AF65-F5344CB8AC3E}">
        <p14:creationId xmlns:p14="http://schemas.microsoft.com/office/powerpoint/2010/main" val="31575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pt-BR" dirty="0"/>
              <a:t>Uma análise da PEC 241</a:t>
            </a:r>
          </a:p>
        </p:txBody>
      </p:sp>
    </p:spTree>
    <p:extLst>
      <p:ext uri="{BB962C8B-B14F-4D97-AF65-F5344CB8AC3E}">
        <p14:creationId xmlns:p14="http://schemas.microsoft.com/office/powerpoint/2010/main" val="1034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restrição orçamentária do governo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dirty="0"/>
                  <a:t>Fontes de financiamento dos gastos públicos: tributos e dívida;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pt-B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000" i="1">
                            <a:latin typeface="Cambria Math"/>
                          </a:rPr>
                          <m:t>𝑖</m:t>
                        </m:r>
                        <m:r>
                          <a:rPr lang="pt-BR" sz="3000" i="1">
                            <a:latin typeface="Cambria Math"/>
                          </a:rPr>
                          <m:t>−</m:t>
                        </m:r>
                        <m:r>
                          <a:rPr lang="pt-BR" sz="3000" i="1">
                            <a:latin typeface="Cambria Math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pt-BR" sz="3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pt-BR" sz="3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pt-BR" sz="30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000" i="1">
                            <a:latin typeface="Cambria Math"/>
                          </a:rPr>
                          <m:t>𝜋</m:t>
                        </m:r>
                        <m:r>
                          <a:rPr lang="pt-BR" sz="3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pt-BR" sz="3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sz="3000" i="1">
                                <a:latin typeface="Cambria Math"/>
                              </a:rPr>
                              <m:t>𝑡</m:t>
                            </m:r>
                            <m:r>
                              <a:rPr lang="pt-BR" sz="3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pt-BR" sz="3000" i="1">
                        <a:latin typeface="Cambria Math"/>
                      </a:rPr>
                      <m:t>      </m:t>
                    </m:r>
                  </m:oMath>
                </a14:m>
                <a:endParaRPr lang="pt-BR" sz="3000" dirty="0"/>
              </a:p>
              <a:p>
                <a:r>
                  <a:rPr lang="pt-BR" sz="3000" dirty="0"/>
                  <a:t>Logo:</a:t>
                </a:r>
              </a:p>
              <a:p>
                <a:r>
                  <a:rPr lang="pt-BR" sz="3000" dirty="0"/>
                  <a:t>Quanto maior a taxa nominal, maior a razão dívida/PIB;</a:t>
                </a:r>
              </a:p>
              <a:p>
                <a:r>
                  <a:rPr lang="pt-BR" sz="3000" dirty="0"/>
                  <a:t>Quanto menor a taxa de crescimento econômico, maior a razão dívida/PIB;</a:t>
                </a:r>
              </a:p>
              <a:p>
                <a:r>
                  <a:rPr lang="pt-BR" sz="3000" dirty="0"/>
                  <a:t>Quanto maior o déficit do governo, maior a razão dívida/PIB.</a:t>
                </a:r>
              </a:p>
              <a:p>
                <a:pPr marL="0" indent="0">
                  <a:buNone/>
                </a:pPr>
                <a:r>
                  <a:rPr lang="pt-BR" sz="3000" dirty="0"/>
                  <a:t> 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42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 que é a PEC 241?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PEC 241-2016 estabelece um novo teto para o gasto púbico, que terá como limite a despesa do ano anterior corrigida pela inflação. A regra de congelamento do gasto público em termos reais valerá por 20 anos, período durante o qual o dinheiro economizado será canalizado para pagamento dos juros e do principal da dívida.</a:t>
            </a:r>
          </a:p>
        </p:txBody>
      </p:sp>
    </p:spTree>
    <p:extLst>
      <p:ext uri="{BB962C8B-B14F-4D97-AF65-F5344CB8AC3E}">
        <p14:creationId xmlns:p14="http://schemas.microsoft.com/office/powerpoint/2010/main" val="361339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Qual a estratégia da PEC?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Impor um limite de gastos primários com base no valor do limite referente ao exercício imediatamente anterior, corrigido pela inflação. Assim, na ausência de uma reforma previdenciária, o aumento em tais despesas, obrigaria uma redução em outras despesas.</a:t>
            </a:r>
          </a:p>
        </p:txBody>
      </p:sp>
    </p:spTree>
    <p:extLst>
      <p:ext uri="{BB962C8B-B14F-4D97-AF65-F5344CB8AC3E}">
        <p14:creationId xmlns:p14="http://schemas.microsoft.com/office/powerpoint/2010/main" val="2983986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Dado que a PEC 241 busca impor uma “regra” de ajuste nas despesas primárias levando em consideração a inflação do ano anterior, durante o ciclo orçamentário, na elaboração da LOA (até agosto do ano anterior do orçamento planejado), como garantir a previsão da verdadeira taxa de inflação referência para a expansão das despesas primárias?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	Regras ou Discricionariedade?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76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Qual índice de preços?</a:t>
            </a:r>
            <a:br>
              <a:rPr lang="pt-BR" sz="2400" dirty="0"/>
            </a:br>
            <a:r>
              <a:rPr lang="pt-BR" sz="2400" dirty="0"/>
              <a:t>Segundo o texto da PEC 241 “nos exercícios posteriores, ao valor do limite referente ao exercício imediatamente anterior, corrigido pela variação do IPCA, publicado pelo IBGE, ou de outro índice que vier a substituí-lo, para o período de janeiro a dezembro do exercício imediatamente anterior.”</a:t>
            </a:r>
            <a:br>
              <a:rPr lang="pt-BR" sz="2400" dirty="0"/>
            </a:br>
            <a:br>
              <a:rPr lang="pt-BR" sz="2400" dirty="0"/>
            </a:br>
            <a:r>
              <a:rPr lang="pt-BR" sz="2800" dirty="0"/>
              <a:t>Perguntas: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Por que mais de um índice de preço como referência para o ajuste dos gastos?</a:t>
            </a:r>
            <a:br>
              <a:rPr lang="pt-BR" dirty="0"/>
            </a:br>
            <a:r>
              <a:rPr lang="pt-BR" dirty="0"/>
              <a:t>	</a:t>
            </a:r>
            <a:br>
              <a:rPr lang="pt-BR" dirty="0"/>
            </a:br>
            <a:r>
              <a:rPr lang="pt-BR" dirty="0"/>
              <a:t>Regras ou Discricionariedade?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964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3240360"/>
          </a:xfrm>
        </p:spPr>
        <p:txBody>
          <a:bodyPr>
            <a:normAutofit/>
          </a:bodyPr>
          <a:lstStyle/>
          <a:p>
            <a:r>
              <a:rPr lang="pt-BR" dirty="0"/>
              <a:t>Vamos entender um pouco o ciclo orçamentário?</a:t>
            </a:r>
          </a:p>
        </p:txBody>
      </p:sp>
    </p:spTree>
    <p:extLst>
      <p:ext uri="{BB962C8B-B14F-4D97-AF65-F5344CB8AC3E}">
        <p14:creationId xmlns:p14="http://schemas.microsoft.com/office/powerpoint/2010/main" val="2629983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Fernando\anpec_2016\Pec\ciclo_2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8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Fernando\anpec_2016\Pec\ciclo_orcamentario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0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Um balanço da PEC 241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função da atual estrutura de gastos, na tentativa de proteger os instrumentos de política econômica, a PEC 241 tem relevância. De fato, a regra de um teto para os gastos inibe o ambiente de incerteza e risco para as contas do governo. </a:t>
            </a:r>
          </a:p>
          <a:p>
            <a:r>
              <a:rPr lang="pt-BR" dirty="0"/>
              <a:t>Porém, há um ambiente de discricionariedade na proposta do novo regime fiscal....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339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sz="3600" dirty="0"/>
            </a:br>
            <a:r>
              <a:rPr lang="pt-BR" sz="3600" dirty="0"/>
              <a:t>A PEC 241 irá sacrificar despesas com educação e saúde?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Num cenário de baixo crescimento, ausência de uma reforma previdenciária e descontrole inflacionário com elevação dos juros, SIM...</a:t>
            </a:r>
          </a:p>
          <a:p>
            <a:r>
              <a:rPr lang="pt-BR" dirty="0"/>
              <a:t>A história mostra que ajustes fiscais via gastos sacrificam os bons gastos públicos;</a:t>
            </a:r>
          </a:p>
          <a:p>
            <a:r>
              <a:rPr lang="pt-BR" dirty="0"/>
              <a:t>O ambiente de discricionariedade da PEC 241 gera dúvidas a respeito da expansão das despesas (lembre-se da indefinição do indexador, associado ao ciclo orçamentário).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221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pt-BR" dirty="0"/>
              <a:t>Há outros instrumentos para um novo regime fiscal?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Alternativas para a PEC 241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Por que ajustes fiscais ocorrem pelo lado dos gastos?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 as receitas?</a:t>
            </a:r>
          </a:p>
        </p:txBody>
      </p:sp>
    </p:spTree>
    <p:extLst>
      <p:ext uri="{BB962C8B-B14F-4D97-AF65-F5344CB8AC3E}">
        <p14:creationId xmlns:p14="http://schemas.microsoft.com/office/powerpoint/2010/main" val="332718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Mecanismo de transmissão da Política Econômica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24063"/>
            <a:ext cx="7920880" cy="392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85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pt-BR" dirty="0"/>
              <a:t>Reforma Tributária</a:t>
            </a:r>
          </a:p>
        </p:txBody>
      </p:sp>
    </p:spTree>
    <p:extLst>
      <p:ext uri="{BB962C8B-B14F-4D97-AF65-F5344CB8AC3E}">
        <p14:creationId xmlns:p14="http://schemas.microsoft.com/office/powerpoint/2010/main" val="1900858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Mais Imposto?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56984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68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63"/>
            <a:ext cx="8640959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309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48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Base Tributária (média 2014 -2015). </a:t>
            </a:r>
            <a:br>
              <a:rPr lang="pt-BR" sz="3200" dirty="0"/>
            </a:br>
            <a:r>
              <a:rPr lang="pt-BR" sz="2000" dirty="0"/>
              <a:t>Fonte: Receita Federal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1484784"/>
            <a:ext cx="1231336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95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Característica da Base Tributária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Alta incidência de tributos em baixas faixas salariais. Importante destacar que nos momentos de recessão, as classes sociais com menores faixas salariais apresentam as maiores perdas de renda e consequentemente o próprio governo perde capacidade de arrecadação tributária....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634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seria uma boa reforma tributária?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Reestruturação da base de incidência tributária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38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falta para uma boa reforma tributária?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Conflito Distributivo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7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Os agentes aceitam as reformas?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67544" y="1916832"/>
            <a:ext cx="2088232" cy="2016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POLÍTICOS</a:t>
            </a:r>
          </a:p>
        </p:txBody>
      </p:sp>
      <p:sp>
        <p:nvSpPr>
          <p:cNvPr id="5" name="Elipse 4"/>
          <p:cNvSpPr/>
          <p:nvPr/>
        </p:nvSpPr>
        <p:spPr>
          <a:xfrm>
            <a:off x="6588224" y="1923029"/>
            <a:ext cx="2088232" cy="2016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SOCIEDADE</a:t>
            </a:r>
          </a:p>
        </p:txBody>
      </p:sp>
      <p:sp>
        <p:nvSpPr>
          <p:cNvPr id="6" name="Elipse 5"/>
          <p:cNvSpPr/>
          <p:nvPr/>
        </p:nvSpPr>
        <p:spPr>
          <a:xfrm>
            <a:off x="3419872" y="4149080"/>
            <a:ext cx="2088232" cy="2016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EMPRESAS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4149080"/>
            <a:ext cx="194421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Reforma Política?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19872" y="2276872"/>
            <a:ext cx="194421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Reforma Trabalhista?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60232" y="4149080"/>
            <a:ext cx="194421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Reforma Previdenciária?</a:t>
            </a:r>
          </a:p>
        </p:txBody>
      </p:sp>
    </p:spTree>
    <p:extLst>
      <p:ext uri="{BB962C8B-B14F-4D97-AF65-F5344CB8AC3E}">
        <p14:creationId xmlns:p14="http://schemas.microsoft.com/office/powerpoint/2010/main" val="1907410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Não resta dúvida que há a necessidade de um ajuste nas contas públicas. A PEC 241 busca corrigir a expansão dos gastos primários...</a:t>
            </a:r>
          </a:p>
          <a:p>
            <a:r>
              <a:rPr lang="pt-BR" dirty="0"/>
              <a:t>No curto prazo, uma solução talvez... Nada garante...</a:t>
            </a:r>
          </a:p>
          <a:p>
            <a:r>
              <a:rPr lang="pt-BR" dirty="0"/>
              <a:t>Porém, o adiamento de reformas com efeitos de longo prazo, principalmente a reforma tributária com o objetivo de desvincular a relação de causalidade recessão – ajuste fiscal, necessariamente fará nascer outras </a:t>
            </a:r>
            <a:r>
              <a:rPr lang="pt-BR" dirty="0" err="1"/>
              <a:t>PECs</a:t>
            </a:r>
            <a:r>
              <a:rPr lang="pt-BR" dirty="0"/>
              <a:t> de ajustes de gastos, quando da presença de novas recessões....</a:t>
            </a:r>
          </a:p>
        </p:txBody>
      </p:sp>
    </p:spTree>
    <p:extLst>
      <p:ext uri="{BB962C8B-B14F-4D97-AF65-F5344CB8AC3E}">
        <p14:creationId xmlns:p14="http://schemas.microsoft.com/office/powerpoint/2010/main" val="398803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a necessidade de um novo regime fiscal?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No âmbito da União, a deterioração do resultado primário nos últimos anos, que culminará com a geração de um déficit de até R$170 bilhões este ano, somada à assunção de obrigações, determinou aumento sem precedentes da dívida pública federal. De fato, a Dívida Bruta do Governo Geral passou de 51,7% do PIB, em 2013, para 67,5% do PIB em abril de 2016 e as projeções indicam que, se nada for feito para conter essa espiral, o patamar de 80% do PIB será ultrapassado nos próximos anos. Note-se que, entre as consequências desse desarranjo fiscal, destacam-se os elevados prêmios de risco, a perda de confiança dos agentes econômicos e as altas taxas de juros, que, por sua vez, deprimem os investimentos e comprometeram a capacidade de crescimento e geração de empregos da economia. Dessa forma, ações para dar sustentabilidade às despesas públicas não são um fim em si mesmas, mas o único caminho para a recuperação da confiança, que se traduzirá na volta do crescimento. </a:t>
            </a:r>
          </a:p>
        </p:txBody>
      </p:sp>
    </p:spTree>
    <p:extLst>
      <p:ext uri="{BB962C8B-B14F-4D97-AF65-F5344CB8AC3E}">
        <p14:creationId xmlns:p14="http://schemas.microsoft.com/office/powerpoint/2010/main" val="106678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pt-BR" dirty="0"/>
              <a:t>Alguns indicadores fiscais</a:t>
            </a:r>
          </a:p>
        </p:txBody>
      </p:sp>
    </p:spTree>
    <p:extLst>
      <p:ext uri="{BB962C8B-B14F-4D97-AF65-F5344CB8AC3E}">
        <p14:creationId xmlns:p14="http://schemas.microsoft.com/office/powerpoint/2010/main" val="28522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Evolução das despesas primárias e receitas líquidas: 1997 – 2016 (%PIB) </a:t>
            </a:r>
            <a:r>
              <a:rPr lang="pt-BR" sz="1800" dirty="0"/>
              <a:t>Fonte: STN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152267"/>
              </p:ext>
            </p:extLst>
          </p:nvPr>
        </p:nvGraphicFramePr>
        <p:xfrm>
          <a:off x="0" y="1772816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90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Evolução do resultado primário: 1997 – 2016 (%PIB)</a:t>
            </a:r>
            <a:r>
              <a:rPr lang="pt-BR" sz="1600" dirty="0"/>
              <a:t> Fonte: STN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5018"/>
              </p:ext>
            </p:extLst>
          </p:nvPr>
        </p:nvGraphicFramePr>
        <p:xfrm>
          <a:off x="0" y="2057400"/>
          <a:ext cx="914400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13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Taxa de crescimento real do PIB</a:t>
            </a:r>
            <a:br>
              <a:rPr lang="pt-BR" dirty="0"/>
            </a:br>
            <a:r>
              <a:rPr lang="pt-BR" sz="2200" dirty="0"/>
              <a:t>Fonte: IBGE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718454"/>
              </p:ext>
            </p:extLst>
          </p:nvPr>
        </p:nvGraphicFramePr>
        <p:xfrm>
          <a:off x="0" y="1700808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775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1323</Words>
  <Application>Microsoft Office PowerPoint</Application>
  <PresentationFormat>Apresentação na tela (4:3)</PresentationFormat>
  <Paragraphs>108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Tema do Office</vt:lpstr>
      <vt:lpstr>A restrição orçamentária do governo e a PEC 241: há alternativas para o novo regime fiscal?</vt:lpstr>
      <vt:lpstr>Apresentação do PowerPoint</vt:lpstr>
      <vt:lpstr>A restrição orçamentária do governo</vt:lpstr>
      <vt:lpstr>Mecanismo de transmissão da Política Econômica</vt:lpstr>
      <vt:lpstr>Por que a necessidade de um novo regime fiscal?</vt:lpstr>
      <vt:lpstr>Alguns indicadores fiscais</vt:lpstr>
      <vt:lpstr>Evolução das despesas primárias e receitas líquidas: 1997 – 2016 (%PIB) Fonte: STN</vt:lpstr>
      <vt:lpstr>Evolução do resultado primário: 1997 – 2016 (%PIB) Fonte: STN</vt:lpstr>
      <vt:lpstr>Taxa de crescimento real do PIB Fonte: IBGE</vt:lpstr>
      <vt:lpstr>Variação anual das receitas e despesas: 1998 – 2016. Fonte: STN</vt:lpstr>
      <vt:lpstr>Taxa de crescimento do PIB e saldo primário do governo: 1998 - 2016</vt:lpstr>
      <vt:lpstr>Evolução da Composição da DPMFi por Indexador (até ago/16). Fonte: BCB </vt:lpstr>
      <vt:lpstr>Dívida bruta do governo (% PIB) Fonte: STN</vt:lpstr>
      <vt:lpstr>Evolução da composição das despesas: 1997 - 2016 (% do PIB) Fonte: STN</vt:lpstr>
      <vt:lpstr>Evolução da composição das despesas: 1997 - 2016 (% do PIB) Fonte: STN</vt:lpstr>
      <vt:lpstr>Evolução das despesas: 1997 – 2016 (% no total de gastos) Fonte: STN</vt:lpstr>
      <vt:lpstr>Variação anual das despesas: 1998 – 2016 Fonte: STN</vt:lpstr>
      <vt:lpstr>Previdência: Benefícios e Contribuições (%PIB) Fonte: STN</vt:lpstr>
      <vt:lpstr>Saldo Benefícios - Contribuições 2012 - 2016</vt:lpstr>
      <vt:lpstr>Um balanço da evolução dos indicadores fiscais</vt:lpstr>
      <vt:lpstr>É necessário um novo regime fiscal?</vt:lpstr>
      <vt:lpstr>Por que?</vt:lpstr>
      <vt:lpstr>A PEC 241 é a melhor alternativa para o novo regime fiscal?</vt:lpstr>
      <vt:lpstr>A história pode ajudar...</vt:lpstr>
      <vt:lpstr>Distribuição das responsabilidades das Receitas e Despesas.  Fonte: Secretaria de Fazenda, SP</vt:lpstr>
      <vt:lpstr>Gastos com Pessoal e em Investimento como proporção da RCL: 2000 – 2012 Fonte: Elab. Própria, STN</vt:lpstr>
      <vt:lpstr>Razão Despesa Investimento/Pessoal: 1996 – 2012.  Fonte: Elab. Própria, dados STN</vt:lpstr>
      <vt:lpstr>Resultados da LRF....</vt:lpstr>
      <vt:lpstr>Uma análise da PEC 241</vt:lpstr>
      <vt:lpstr>O que é a PEC 241?</vt:lpstr>
      <vt:lpstr>Qual a estratégia da PEC?</vt:lpstr>
      <vt:lpstr>Pergunta:</vt:lpstr>
      <vt:lpstr>Qual índice de preços? Segundo o texto da PEC 241 “nos exercícios posteriores, ao valor do limite referente ao exercício imediatamente anterior, corrigido pela variação do IPCA, publicado pelo IBGE, ou de outro índice que vier a substituí-lo, para o período de janeiro a dezembro do exercício imediatamente anterior.”  Perguntas: </vt:lpstr>
      <vt:lpstr>Vamos entender um pouco o ciclo orçamentário?</vt:lpstr>
      <vt:lpstr>Apresentação do PowerPoint</vt:lpstr>
      <vt:lpstr>Apresentação do PowerPoint</vt:lpstr>
      <vt:lpstr>Um balanço da PEC 241</vt:lpstr>
      <vt:lpstr> A PEC 241 irá sacrificar despesas com educação e saúde? </vt:lpstr>
      <vt:lpstr>Há outros instrumentos para um novo regime fiscal?  Alternativas para a PEC 241  Por que ajustes fiscais ocorrem pelo lado dos gastos?  E as receitas?</vt:lpstr>
      <vt:lpstr>Reforma Tributária</vt:lpstr>
      <vt:lpstr>Mais Imposto?</vt:lpstr>
      <vt:lpstr>Apresentação do PowerPoint</vt:lpstr>
      <vt:lpstr>Apresentação do PowerPoint</vt:lpstr>
      <vt:lpstr>Base Tributária (média 2014 -2015).  Fonte: Receita Federal</vt:lpstr>
      <vt:lpstr>Característica da Base Tributária brasileira</vt:lpstr>
      <vt:lpstr>Como seria uma boa reforma tributária?</vt:lpstr>
      <vt:lpstr>O que falta para uma boa reforma tributária?</vt:lpstr>
      <vt:lpstr>Os agentes aceitam as reformas? 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Reviewer</cp:lastModifiedBy>
  <cp:revision>96</cp:revision>
  <cp:lastPrinted>2016-11-03T01:04:28Z</cp:lastPrinted>
  <dcterms:created xsi:type="dcterms:W3CDTF">2016-10-28T17:10:19Z</dcterms:created>
  <dcterms:modified xsi:type="dcterms:W3CDTF">2016-11-04T13:08:14Z</dcterms:modified>
</cp:coreProperties>
</file>